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9.png" ContentType="image/png"/>
  <Override PartName="/ppt/media/image13.png" ContentType="image/png"/>
  <Override PartName="/ppt/media/image12.jpeg" ContentType="image/jpeg"/>
  <Override PartName="/ppt/media/image17.png" ContentType="image/png"/>
  <Override PartName="/ppt/media/image16.png" ContentType="image/png"/>
  <Override PartName="/ppt/media/image15.jpeg" ContentType="image/jpeg"/>
  <Override PartName="/ppt/media/image1.png" ContentType="image/png"/>
  <Override PartName="/ppt/media/image2.png" ContentType="image/png"/>
  <Override PartName="/ppt/media/image8.png" ContentType="image/png"/>
  <Override PartName="/ppt/media/image14.jpeg" ContentType="image/jpe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30275213" cy="42803763"/>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ru-RU" sz="1800" spc="-1" strike="noStrike">
                <a:solidFill>
                  <a:srgbClr val="000000"/>
                </a:solidFill>
                <a:latin typeface="Arial"/>
              </a:rPr>
              <a:t>Click to move the slide</a:t>
            </a:r>
            <a:endParaRPr b="0" lang="ru-RU" sz="1800" spc="-1" strike="noStrike">
              <a:solidFill>
                <a:srgbClr val="000000"/>
              </a:solidFill>
              <a:latin typeface="Arial"/>
            </a:endParaRPr>
          </a:p>
        </p:txBody>
      </p:sp>
      <p:sp>
        <p:nvSpPr>
          <p:cNvPr id="4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ru-RU" sz="2000" spc="-1" strike="noStrike">
                <a:latin typeface="Arial"/>
              </a:rPr>
              <a:t>Click to edit the notes format</a:t>
            </a:r>
            <a:endParaRPr b="0" lang="ru-RU" sz="2000" spc="-1" strike="noStrike">
              <a:latin typeface="Arial"/>
            </a:endParaRPr>
          </a:p>
        </p:txBody>
      </p:sp>
      <p:sp>
        <p:nvSpPr>
          <p:cNvPr id="47"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ru-RU" sz="1400" spc="-1" strike="noStrike">
                <a:latin typeface="Times New Roman"/>
              </a:rPr>
              <a:t>&lt;header&gt;</a:t>
            </a:r>
            <a:endParaRPr b="0" lang="ru-RU" sz="1400" spc="-1" strike="noStrike">
              <a:latin typeface="Times New Roman"/>
            </a:endParaRPr>
          </a:p>
        </p:txBody>
      </p:sp>
      <p:sp>
        <p:nvSpPr>
          <p:cNvPr id="48"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algn="r">
              <a:buNone/>
              <a:defRPr b="0" lang="ru-RU" sz="1400" spc="-1" strike="noStrike">
                <a:latin typeface="Times New Roman"/>
              </a:defRPr>
            </a:lvl1pPr>
          </a:lstStyle>
          <a:p>
            <a:pPr algn="r">
              <a:buNone/>
            </a:pPr>
            <a:r>
              <a:rPr b="0" lang="ru-RU" sz="1400" spc="-1" strike="noStrike">
                <a:latin typeface="Times New Roman"/>
              </a:rPr>
              <a:t>&lt;date/time&gt;</a:t>
            </a:r>
            <a:endParaRPr b="0" lang="ru-RU" sz="1400" spc="-1" strike="noStrike">
              <a:latin typeface="Times New Roman"/>
            </a:endParaRPr>
          </a:p>
        </p:txBody>
      </p:sp>
      <p:sp>
        <p:nvSpPr>
          <p:cNvPr id="49"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a:defRPr b="0" lang="ru-RU" sz="1400" spc="-1" strike="noStrike">
                <a:latin typeface="Times New Roman"/>
              </a:defRPr>
            </a:lvl1pPr>
          </a:lstStyle>
          <a:p>
            <a:r>
              <a:rPr b="0" lang="ru-RU" sz="1400" spc="-1" strike="noStrike">
                <a:latin typeface="Times New Roman"/>
              </a:rPr>
              <a:t>&lt;footer&gt;</a:t>
            </a:r>
            <a:endParaRPr b="0" lang="ru-RU" sz="1400" spc="-1" strike="noStrike">
              <a:latin typeface="Times New Roman"/>
            </a:endParaRPr>
          </a:p>
        </p:txBody>
      </p:sp>
      <p:sp>
        <p:nvSpPr>
          <p:cNvPr id="50"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algn="r">
              <a:buNone/>
              <a:defRPr b="0" lang="ru-RU" sz="1400" spc="-1" strike="noStrike">
                <a:latin typeface="Times New Roman"/>
              </a:defRPr>
            </a:lvl1pPr>
          </a:lstStyle>
          <a:p>
            <a:pPr algn="r">
              <a:buNone/>
            </a:pPr>
            <a:fld id="{13EB9626-A305-4337-B615-75CD00F5976E}" type="slidenum">
              <a:rPr b="0" lang="ru-RU" sz="1400" spc="-1" strike="noStrike">
                <a:latin typeface="Times New Roman"/>
              </a:rPr>
              <a:t>&lt;number&gt;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sldImg"/>
          </p:nvPr>
        </p:nvSpPr>
        <p:spPr>
          <a:xfrm>
            <a:off x="2216160" y="685800"/>
            <a:ext cx="2425320" cy="3428640"/>
          </a:xfrm>
          <a:prstGeom prst="rect">
            <a:avLst/>
          </a:prstGeom>
          <a:ln w="0">
            <a:noFill/>
          </a:ln>
        </p:spPr>
      </p:sp>
      <p:sp>
        <p:nvSpPr>
          <p:cNvPr id="103"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endParaRPr b="0" lang="ru-RU" sz="2000" spc="-1" strike="noStrike">
              <a:latin typeface="Arial"/>
            </a:endParaRPr>
          </a:p>
        </p:txBody>
      </p:sp>
      <p:sp>
        <p:nvSpPr>
          <p:cNvPr id="104" name="PlaceHolder 3"/>
          <p:cNvSpPr>
            <a:spLocks noGrp="1"/>
          </p:cNvSpPr>
          <p:nvPr>
            <p:ph type="sldNum" idx="4"/>
          </p:nvPr>
        </p:nvSpPr>
        <p:spPr>
          <a:xfrm>
            <a:off x="3884760" y="8685360"/>
            <a:ext cx="2971080" cy="456480"/>
          </a:xfrm>
          <a:prstGeom prst="rect">
            <a:avLst/>
          </a:prstGeom>
          <a:noFill/>
          <a:ln w="0">
            <a:noFill/>
          </a:ln>
        </p:spPr>
        <p:txBody>
          <a:bodyPr lIns="0" rIns="0" tIns="0" bIns="0" anchor="b">
            <a:noAutofit/>
          </a:bodyPr>
          <a:lstStyle>
            <a:lvl1pPr algn="r">
              <a:lnSpc>
                <a:spcPct val="100000"/>
              </a:lnSpc>
              <a:buNone/>
              <a:defRPr b="0" lang="en-US" sz="1200" spc="-1" strike="noStrike">
                <a:solidFill>
                  <a:srgbClr val="000000"/>
                </a:solidFill>
                <a:latin typeface="Times New Roman"/>
                <a:ea typeface="+mn-ea"/>
              </a:defRPr>
            </a:lvl1pPr>
          </a:lstStyle>
          <a:p>
            <a:pPr algn="r">
              <a:lnSpc>
                <a:spcPct val="100000"/>
              </a:lnSpc>
              <a:buNone/>
            </a:pPr>
            <a:fld id="{F2937A8B-E09F-498D-A4B0-A4A88822CBF1}" type="slidenum">
              <a:rPr b="0" lang="en-US" sz="1200" spc="-1" strike="noStrike">
                <a:solidFill>
                  <a:srgbClr val="000000"/>
                </a:solidFill>
                <a:latin typeface="Times New Roman"/>
                <a:ea typeface="+mn-ea"/>
              </a:rPr>
              <a:t>&lt;number&gt;</a:t>
            </a:fld>
            <a:endParaRPr b="0" lang="ru-RU"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31" name="PlaceHolder 2"/>
          <p:cNvSpPr>
            <a:spLocks noGrp="1"/>
          </p:cNvSpPr>
          <p:nvPr>
            <p:ph/>
          </p:nvPr>
        </p:nvSpPr>
        <p:spPr>
          <a:xfrm>
            <a:off x="1513440" y="10015920"/>
            <a:ext cx="2724732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32" name="PlaceHolder 3"/>
          <p:cNvSpPr>
            <a:spLocks noGrp="1"/>
          </p:cNvSpPr>
          <p:nvPr>
            <p:ph/>
          </p:nvPr>
        </p:nvSpPr>
        <p:spPr>
          <a:xfrm>
            <a:off x="1513440" y="22982760"/>
            <a:ext cx="2724732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34"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35"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36" name="PlaceHolder 4"/>
          <p:cNvSpPr>
            <a:spLocks noGrp="1"/>
          </p:cNvSpPr>
          <p:nvPr>
            <p:ph/>
          </p:nvPr>
        </p:nvSpPr>
        <p:spPr>
          <a:xfrm>
            <a:off x="1513440" y="2298276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37" name="PlaceHolder 5"/>
          <p:cNvSpPr>
            <a:spLocks noGrp="1"/>
          </p:cNvSpPr>
          <p:nvPr>
            <p:ph/>
          </p:nvPr>
        </p:nvSpPr>
        <p:spPr>
          <a:xfrm>
            <a:off x="15475320" y="2298276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39" name="PlaceHolder 2"/>
          <p:cNvSpPr>
            <a:spLocks noGrp="1"/>
          </p:cNvSpPr>
          <p:nvPr>
            <p:ph/>
          </p:nvPr>
        </p:nvSpPr>
        <p:spPr>
          <a:xfrm>
            <a:off x="1513440" y="10015920"/>
            <a:ext cx="877356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40" name="PlaceHolder 3"/>
          <p:cNvSpPr>
            <a:spLocks noGrp="1"/>
          </p:cNvSpPr>
          <p:nvPr>
            <p:ph/>
          </p:nvPr>
        </p:nvSpPr>
        <p:spPr>
          <a:xfrm>
            <a:off x="10726200" y="10015920"/>
            <a:ext cx="877356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41" name="PlaceHolder 4"/>
          <p:cNvSpPr>
            <a:spLocks noGrp="1"/>
          </p:cNvSpPr>
          <p:nvPr>
            <p:ph/>
          </p:nvPr>
        </p:nvSpPr>
        <p:spPr>
          <a:xfrm>
            <a:off x="19938600" y="10015920"/>
            <a:ext cx="877356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42" name="PlaceHolder 5"/>
          <p:cNvSpPr>
            <a:spLocks noGrp="1"/>
          </p:cNvSpPr>
          <p:nvPr>
            <p:ph/>
          </p:nvPr>
        </p:nvSpPr>
        <p:spPr>
          <a:xfrm>
            <a:off x="1513440" y="22982760"/>
            <a:ext cx="877356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43" name="PlaceHolder 6"/>
          <p:cNvSpPr>
            <a:spLocks noGrp="1"/>
          </p:cNvSpPr>
          <p:nvPr>
            <p:ph/>
          </p:nvPr>
        </p:nvSpPr>
        <p:spPr>
          <a:xfrm>
            <a:off x="10726200" y="22982760"/>
            <a:ext cx="877356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44" name="PlaceHolder 7"/>
          <p:cNvSpPr>
            <a:spLocks noGrp="1"/>
          </p:cNvSpPr>
          <p:nvPr>
            <p:ph/>
          </p:nvPr>
        </p:nvSpPr>
        <p:spPr>
          <a:xfrm>
            <a:off x="19938600" y="22982760"/>
            <a:ext cx="877356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10" name="PlaceHolder 2"/>
          <p:cNvSpPr>
            <a:spLocks noGrp="1"/>
          </p:cNvSpPr>
          <p:nvPr>
            <p:ph type="subTitle"/>
          </p:nvPr>
        </p:nvSpPr>
        <p:spPr>
          <a:xfrm>
            <a:off x="1513440" y="10015920"/>
            <a:ext cx="27247320" cy="2482560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12" name="PlaceHolder 2"/>
          <p:cNvSpPr>
            <a:spLocks noGrp="1"/>
          </p:cNvSpPr>
          <p:nvPr>
            <p:ph/>
          </p:nvPr>
        </p:nvSpPr>
        <p:spPr>
          <a:xfrm>
            <a:off x="1513440" y="10015920"/>
            <a:ext cx="27247320" cy="2482560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14" name="PlaceHolder 2"/>
          <p:cNvSpPr>
            <a:spLocks noGrp="1"/>
          </p:cNvSpPr>
          <p:nvPr>
            <p:ph/>
          </p:nvPr>
        </p:nvSpPr>
        <p:spPr>
          <a:xfrm>
            <a:off x="1513440" y="10015920"/>
            <a:ext cx="13296600" cy="2482560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15" name="PlaceHolder 3"/>
          <p:cNvSpPr>
            <a:spLocks noGrp="1"/>
          </p:cNvSpPr>
          <p:nvPr>
            <p:ph/>
          </p:nvPr>
        </p:nvSpPr>
        <p:spPr>
          <a:xfrm>
            <a:off x="15475320" y="10015920"/>
            <a:ext cx="13296600" cy="2482560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13440" y="1707840"/>
            <a:ext cx="27246960" cy="3313260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19"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20" name="PlaceHolder 3"/>
          <p:cNvSpPr>
            <a:spLocks noGrp="1"/>
          </p:cNvSpPr>
          <p:nvPr>
            <p:ph/>
          </p:nvPr>
        </p:nvSpPr>
        <p:spPr>
          <a:xfrm>
            <a:off x="15475320" y="10015920"/>
            <a:ext cx="13296600" cy="2482560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21" name="PlaceHolder 4"/>
          <p:cNvSpPr>
            <a:spLocks noGrp="1"/>
          </p:cNvSpPr>
          <p:nvPr>
            <p:ph/>
          </p:nvPr>
        </p:nvSpPr>
        <p:spPr>
          <a:xfrm>
            <a:off x="1513440" y="2298276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23" name="PlaceHolder 2"/>
          <p:cNvSpPr>
            <a:spLocks noGrp="1"/>
          </p:cNvSpPr>
          <p:nvPr>
            <p:ph/>
          </p:nvPr>
        </p:nvSpPr>
        <p:spPr>
          <a:xfrm>
            <a:off x="1513440" y="10015920"/>
            <a:ext cx="13296600" cy="2482560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24"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25" name="PlaceHolder 4"/>
          <p:cNvSpPr>
            <a:spLocks noGrp="1"/>
          </p:cNvSpPr>
          <p:nvPr>
            <p:ph/>
          </p:nvPr>
        </p:nvSpPr>
        <p:spPr>
          <a:xfrm>
            <a:off x="15475320" y="2298276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endParaRPr b="0" lang="ru-RU" sz="1800" spc="-1" strike="noStrike">
              <a:solidFill>
                <a:srgbClr val="000000"/>
              </a:solidFill>
              <a:latin typeface="Arial"/>
            </a:endParaRPr>
          </a:p>
        </p:txBody>
      </p:sp>
      <p:sp>
        <p:nvSpPr>
          <p:cNvPr id="27"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28"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
        <p:nvSpPr>
          <p:cNvPr id="29" name="PlaceHolder 4"/>
          <p:cNvSpPr>
            <a:spLocks noGrp="1"/>
          </p:cNvSpPr>
          <p:nvPr>
            <p:ph/>
          </p:nvPr>
        </p:nvSpPr>
        <p:spPr>
          <a:xfrm>
            <a:off x="1513440" y="22982760"/>
            <a:ext cx="27247320" cy="11841480"/>
          </a:xfrm>
          <a:prstGeom prst="rect">
            <a:avLst/>
          </a:prstGeom>
          <a:noFill/>
          <a:ln w="0">
            <a:noFill/>
          </a:ln>
        </p:spPr>
        <p:txBody>
          <a:bodyPr lIns="0" rIns="0" tIns="0" bIns="0" anchor="t">
            <a:normAutofit/>
          </a:bodyPr>
          <a:p>
            <a:pPr>
              <a:lnSpc>
                <a:spcPct val="90000"/>
              </a:lnSpc>
              <a:spcBef>
                <a:spcPts val="1417"/>
              </a:spcBef>
              <a:buNone/>
            </a:pPr>
            <a:endParaRPr b="0" lang="ru-RU"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7"/>
          <p:cNvSpPr/>
          <p:nvPr/>
        </p:nvSpPr>
        <p:spPr>
          <a:xfrm>
            <a:off x="0" y="41605200"/>
            <a:ext cx="30274560" cy="1235880"/>
          </a:xfrm>
          <a:prstGeom prst="rect">
            <a:avLst/>
          </a:prstGeom>
          <a:solidFill>
            <a:srgbClr val="203864"/>
          </a:solidFill>
          <a:ln w="25560">
            <a:noFill/>
          </a:ln>
        </p:spPr>
        <p:style>
          <a:lnRef idx="0"/>
          <a:fillRef idx="0"/>
          <a:effectRef idx="0"/>
          <a:fontRef idx="minor"/>
        </p:style>
      </p:sp>
      <p:sp>
        <p:nvSpPr>
          <p:cNvPr id="1" name="Text Box 14"/>
          <p:cNvSpPr/>
          <p:nvPr/>
        </p:nvSpPr>
        <p:spPr>
          <a:xfrm>
            <a:off x="1538280" y="41989320"/>
            <a:ext cx="2233800" cy="300600"/>
          </a:xfrm>
          <a:prstGeom prst="rect">
            <a:avLst/>
          </a:prstGeom>
          <a:noFill/>
          <a:ln w="9360">
            <a:noFill/>
          </a:ln>
        </p:spPr>
        <p:style>
          <a:lnRef idx="0"/>
          <a:fillRef idx="0"/>
          <a:effectRef idx="0"/>
          <a:fontRef idx="minor"/>
        </p:style>
        <p:txBody>
          <a:bodyPr lIns="89280" rIns="89280" tIns="44640" bIns="44640" anchor="t">
            <a:spAutoFit/>
          </a:bodyPr>
          <a:p>
            <a:pPr>
              <a:lnSpc>
                <a:spcPct val="65000"/>
              </a:lnSpc>
              <a:spcBef>
                <a:spcPts val="249"/>
              </a:spcBef>
              <a:buNone/>
            </a:pPr>
            <a:r>
              <a:rPr b="1" lang="en-US" sz="500" spc="-1" strike="noStrike">
                <a:solidFill>
                  <a:srgbClr val="bfbfbf"/>
                </a:solidFill>
                <a:latin typeface="Arial"/>
                <a:ea typeface="DejaVu Sans"/>
              </a:rPr>
              <a:t>RESEARCH POSTER PRESENTATION DESIGN © 2022</a:t>
            </a:r>
            <a:endParaRPr b="0" lang="ru-RU" sz="500" spc="-1" strike="noStrike">
              <a:latin typeface="Arial"/>
            </a:endParaRPr>
          </a:p>
          <a:p>
            <a:pPr>
              <a:lnSpc>
                <a:spcPct val="65000"/>
              </a:lnSpc>
              <a:spcBef>
                <a:spcPts val="499"/>
              </a:spcBef>
              <a:buNone/>
            </a:pPr>
            <a:r>
              <a:rPr b="1" lang="en-US" sz="1000" spc="-1" strike="noStrike">
                <a:solidFill>
                  <a:srgbClr val="bfbfbf"/>
                </a:solidFill>
                <a:latin typeface="Arial"/>
                <a:ea typeface="DejaVu Sans"/>
              </a:rPr>
              <a:t>www.PosterPresentations.com</a:t>
            </a:r>
            <a:endParaRPr b="0" lang="ru-RU" sz="1000" spc="-1" strike="noStrike">
              <a:latin typeface="Arial"/>
            </a:endParaRPr>
          </a:p>
        </p:txBody>
      </p:sp>
      <p:graphicFrame>
        <p:nvGraphicFramePr>
          <p:cNvPr id="2" name="Table 2"/>
          <p:cNvGraphicFramePr/>
          <p:nvPr/>
        </p:nvGraphicFramePr>
        <p:xfrm>
          <a:off x="-13167360" y="34200"/>
          <a:ext cx="12557880" cy="42957360"/>
        </p:xfrm>
        <a:graphic>
          <a:graphicData uri="http://schemas.openxmlformats.org/drawingml/2006/table">
            <a:tbl>
              <a:tblPr/>
              <a:tblGrid>
                <a:gridCol w="5384880"/>
                <a:gridCol w="7173360"/>
              </a:tblGrid>
              <a:tr h="1655640">
                <a:tc gridSpan="2">
                  <a:txBody>
                    <a:bodyPr lIns="182880" anchor="t">
                      <a:noAutofit/>
                    </a:bodyPr>
                    <a:p>
                      <a:pPr algn="ctr">
                        <a:lnSpc>
                          <a:spcPct val="100000"/>
                        </a:lnSpc>
                        <a:buNone/>
                        <a:tabLst>
                          <a:tab algn="l" pos="0"/>
                        </a:tabLst>
                      </a:pPr>
                      <a:r>
                        <a:rPr b="0" lang="en-US" sz="4400" spc="596" strike="noStrike">
                          <a:solidFill>
                            <a:srgbClr val="1f3a4e"/>
                          </a:solidFill>
                          <a:latin typeface="Arial Black"/>
                          <a:ea typeface="DejaVu Sans"/>
                        </a:rPr>
                        <a:t>QUICK START GUIDE</a:t>
                      </a:r>
                      <a:br/>
                      <a:r>
                        <a:rPr b="1" lang="en-US" sz="3600" spc="-1" strike="noStrike">
                          <a:solidFill>
                            <a:srgbClr val="ff0000"/>
                          </a:solidFill>
                          <a:latin typeface="Trebuchet MS"/>
                          <a:ea typeface="DejaVu Sans"/>
                        </a:rPr>
                        <a:t>(THIS SIDEBAR WILL NOT PRINT)</a:t>
                      </a:r>
                      <a:endParaRPr b="0" lang="ru-RU" sz="36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hMerge="1">
                  <a:tcPr anchor="t" marL="90000" marR="90000">
                    <a:solidFill>
                      <a:srgbClr val="729fcf"/>
                    </a:solidFill>
                  </a:tcPr>
                </a:tc>
              </a:tr>
              <a:tr h="5089680">
                <a:tc gridSpan="2">
                  <a:txBody>
                    <a:bodyPr lIns="182880" anchor="t">
                      <a:noAutofit/>
                    </a:bodyPr>
                    <a:p>
                      <a:pPr>
                        <a:lnSpc>
                          <a:spcPct val="100000"/>
                        </a:lnSpc>
                        <a:buNone/>
                      </a:pPr>
                      <a:r>
                        <a:rPr b="0" lang="en-US" sz="2800" spc="-1" strike="noStrike">
                          <a:solidFill>
                            <a:srgbClr val="d9d9d9"/>
                          </a:solidFill>
                          <a:latin typeface="Arial"/>
                          <a:ea typeface="DejaVu Sans"/>
                        </a:rPr>
                        <a:t>This PowerPoint template produces a </a:t>
                      </a:r>
                      <a:r>
                        <a:rPr b="0" lang="en-US" sz="2800" spc="-1" strike="noStrike">
                          <a:solidFill>
                            <a:srgbClr val="ffc000"/>
                          </a:solidFill>
                          <a:latin typeface="Arial"/>
                          <a:ea typeface="DejaVu Sans"/>
                        </a:rPr>
                        <a:t>A0 </a:t>
                      </a:r>
                      <a:r>
                        <a:rPr b="0" lang="en-US" sz="2800" spc="-1" strike="noStrike">
                          <a:solidFill>
                            <a:srgbClr val="d9d9d9"/>
                          </a:solidFill>
                          <a:latin typeface="Arial"/>
                          <a:ea typeface="DejaVu Sans"/>
                        </a:rPr>
                        <a:t>presentation poster. You can use it to create your research poster by placing your title, subtitle, text, tables, charts and photos. </a:t>
                      </a:r>
                      <a:endParaRPr b="0" lang="ru-RU" sz="2800" spc="-1" strike="noStrike">
                        <a:latin typeface="Arial"/>
                      </a:endParaRPr>
                    </a:p>
                    <a:p>
                      <a:pPr>
                        <a:lnSpc>
                          <a:spcPct val="100000"/>
                        </a:lnSpc>
                        <a:buNone/>
                      </a:pPr>
                      <a:endParaRPr b="0" lang="ru-RU" sz="2800" spc="-1" strike="noStrike">
                        <a:latin typeface="Arial"/>
                      </a:endParaRPr>
                    </a:p>
                    <a:p>
                      <a:pPr>
                        <a:lnSpc>
                          <a:spcPct val="100000"/>
                        </a:lnSpc>
                        <a:buNone/>
                      </a:pPr>
                      <a:r>
                        <a:rPr b="0" lang="en-US" sz="2800" spc="-1" strike="noStrike">
                          <a:solidFill>
                            <a:srgbClr val="d9d9d9"/>
                          </a:solidFill>
                          <a:latin typeface="Arial"/>
                          <a:ea typeface="DejaVu Sans"/>
                        </a:rPr>
                        <a:t>We provide a series of online tutorials that will guide you through the poster design process and answer your poster production questions. For complete template tutorials, go online to </a:t>
                      </a:r>
                      <a:r>
                        <a:rPr b="0" lang="en-US" sz="2800" spc="-1" strike="noStrike">
                          <a:solidFill>
                            <a:srgbClr val="ffc000"/>
                          </a:solidFill>
                          <a:latin typeface="Arial"/>
                          <a:ea typeface="DejaVu Sans"/>
                        </a:rPr>
                        <a:t>PosterPresentations.com</a:t>
                      </a:r>
                      <a:r>
                        <a:rPr b="0" lang="en-US" sz="2800" spc="-1" strike="noStrike">
                          <a:solidFill>
                            <a:srgbClr val="d9d9d9"/>
                          </a:solidFill>
                          <a:latin typeface="Arial"/>
                          <a:ea typeface="DejaVu Sans"/>
                        </a:rPr>
                        <a:t> and click on the  </a:t>
                      </a:r>
                      <a:r>
                        <a:rPr b="0" lang="en-US" sz="2800" spc="-1" strike="noStrike">
                          <a:solidFill>
                            <a:srgbClr val="ffc000"/>
                          </a:solidFill>
                          <a:latin typeface="Arial"/>
                          <a:ea typeface="DejaVu Sans"/>
                        </a:rPr>
                        <a:t>HELP DESK</a:t>
                      </a:r>
                      <a:r>
                        <a:rPr b="0" lang="en-US" sz="2800" spc="-1" strike="noStrike">
                          <a:solidFill>
                            <a:srgbClr val="d9d9d9"/>
                          </a:solidFill>
                          <a:latin typeface="Arial"/>
                          <a:ea typeface="DejaVu Sans"/>
                        </a:rPr>
                        <a:t> tab.</a:t>
                      </a:r>
                      <a:endParaRPr b="0" lang="ru-RU" sz="2800" spc="-1" strike="noStrike">
                        <a:latin typeface="Arial"/>
                      </a:endParaRPr>
                    </a:p>
                    <a:p>
                      <a:pPr>
                        <a:lnSpc>
                          <a:spcPct val="100000"/>
                        </a:lnSpc>
                        <a:buNone/>
                      </a:pPr>
                      <a:endParaRPr b="0" lang="ru-RU" sz="2800" spc="-1" strike="noStrike">
                        <a:latin typeface="Arial"/>
                      </a:endParaRPr>
                    </a:p>
                    <a:p>
                      <a:pPr>
                        <a:lnSpc>
                          <a:spcPct val="100000"/>
                        </a:lnSpc>
                        <a:buNone/>
                      </a:pPr>
                      <a:r>
                        <a:rPr b="0" lang="en-US" sz="2800" spc="-1" strike="noStrike">
                          <a:solidFill>
                            <a:srgbClr val="d9d9d9"/>
                          </a:solidFill>
                          <a:latin typeface="Arial"/>
                          <a:ea typeface="DejaVu Sans"/>
                        </a:rPr>
                        <a:t>To print your poster using our same-day professional printing service, go online to </a:t>
                      </a:r>
                      <a:r>
                        <a:rPr b="0" lang="en-US" sz="2800" spc="-1" strike="noStrike">
                          <a:solidFill>
                            <a:srgbClr val="ffc000"/>
                          </a:solidFill>
                          <a:latin typeface="Arial"/>
                          <a:ea typeface="DejaVu Sans"/>
                        </a:rPr>
                        <a:t>PosterPresentations.com</a:t>
                      </a:r>
                      <a:r>
                        <a:rPr b="0" lang="en-US" sz="2800" spc="-1" strike="noStrike">
                          <a:solidFill>
                            <a:srgbClr val="d9d9d9"/>
                          </a:solidFill>
                          <a:latin typeface="Arial"/>
                          <a:ea typeface="DejaVu Sans"/>
                        </a:rPr>
                        <a:t> and click on "</a:t>
                      </a:r>
                      <a:r>
                        <a:rPr b="0" lang="en-US" sz="2800" spc="-1" strike="noStrike">
                          <a:solidFill>
                            <a:srgbClr val="ffc000"/>
                          </a:solidFill>
                          <a:latin typeface="Arial"/>
                          <a:ea typeface="DejaVu Sans"/>
                        </a:rPr>
                        <a:t>Order your poster</a:t>
                      </a:r>
                      <a:r>
                        <a:rPr b="0" lang="en-US" sz="2800" spc="-1" strike="noStrike">
                          <a:solidFill>
                            <a:srgbClr val="d9d9d9"/>
                          </a:solidFill>
                          <a:latin typeface="Arial"/>
                          <a:ea typeface="DejaVu Sans"/>
                        </a:rPr>
                        <a:t>".</a:t>
                      </a:r>
                      <a:endParaRPr b="0" lang="ru-RU" sz="2800" spc="-1" strike="noStrike">
                        <a:latin typeface="Arial"/>
                      </a:endParaRPr>
                    </a:p>
                  </a:txBody>
                  <a:tcPr anchor="t" marL="182880" marR="91440">
                    <a:lnL w="12240">
                      <a:solidFill>
                        <a:srgbClr val="ffffff"/>
                      </a:solidFill>
                    </a:lnL>
                    <a:lnR w="12240">
                      <a:solidFill>
                        <a:srgbClr val="ffffff"/>
                      </a:solidFill>
                    </a:lnR>
                    <a:lnT w="38160">
                      <a:solidFill>
                        <a:srgbClr val="ffffff"/>
                      </a:solidFill>
                    </a:lnT>
                    <a:lnB w="12240">
                      <a:solidFill>
                        <a:srgbClr val="ffffff"/>
                      </a:solidFill>
                    </a:lnB>
                    <a:solidFill>
                      <a:srgbClr val="010101"/>
                    </a:solidFill>
                  </a:tcPr>
                </a:tc>
                <a:tc hMerge="1">
                  <a:tcPr anchor="t" marL="90000" marR="90000">
                    <a:solidFill>
                      <a:srgbClr val="729fcf"/>
                    </a:solidFill>
                  </a:tcPr>
                </a:tc>
              </a:tr>
              <a:tr h="6071040">
                <a:tc>
                  <a:txBody>
                    <a:bodyPr anchor="t">
                      <a:noAutofit/>
                    </a:bodyPr>
                    <a:p>
                      <a:pPr algn="ctr">
                        <a:lnSpc>
                          <a:spcPct val="100000"/>
                        </a:lnSpc>
                        <a:buNone/>
                      </a:pPr>
                      <a:endParaRPr b="0" lang="ru-RU" sz="1800" spc="-1" strike="noStrike">
                        <a:latin typeface="Arial"/>
                      </a:endParaRPr>
                    </a:p>
                    <a:p>
                      <a:pPr algn="ctr">
                        <a:lnSpc>
                          <a:spcPct val="100000"/>
                        </a:lnSpc>
                        <a:buNone/>
                      </a:pPr>
                      <a:endParaRPr b="0" lang="ru-RU" sz="1800" spc="-1" strike="noStrike">
                        <a:latin typeface="Arial"/>
                      </a:endParaRPr>
                    </a:p>
                    <a:p>
                      <a:pPr algn="ctr">
                        <a:lnSpc>
                          <a:spcPct val="100000"/>
                        </a:lnSpc>
                        <a:buNone/>
                      </a:pPr>
                      <a:r>
                        <a:rPr b="0" lang="en-US" sz="2800" spc="-1" strike="noStrike">
                          <a:solidFill>
                            <a:srgbClr val="ffffff"/>
                          </a:solidFill>
                          <a:latin typeface="Arial"/>
                          <a:ea typeface="DejaVu Sans"/>
                        </a:rPr>
                        <a:t>This is a template for a</a:t>
                      </a:r>
                      <a:endParaRPr b="0" lang="ru-RU" sz="2800" spc="-1" strike="noStrike">
                        <a:latin typeface="Arial"/>
                      </a:endParaRPr>
                    </a:p>
                    <a:p>
                      <a:pPr algn="ctr">
                        <a:lnSpc>
                          <a:spcPct val="100000"/>
                        </a:lnSpc>
                        <a:buNone/>
                      </a:pPr>
                      <a:r>
                        <a:rPr b="0" lang="en-US" sz="2800" spc="-1" strike="noStrike">
                          <a:solidFill>
                            <a:srgbClr val="ffffff"/>
                          </a:solidFill>
                          <a:latin typeface="Arial"/>
                          <a:ea typeface="DejaVu Sans"/>
                        </a:rPr>
                        <a:t>presentation poster </a:t>
                      </a:r>
                      <a:br/>
                      <a:r>
                        <a:rPr b="1" lang="en-US" sz="4400" spc="-1" strike="noStrike">
                          <a:solidFill>
                            <a:srgbClr val="ffc000"/>
                          </a:solidFill>
                          <a:latin typeface="Arial"/>
                          <a:ea typeface="DejaVu Sans"/>
                        </a:rPr>
                        <a:t>A0</a:t>
                      </a:r>
                      <a:endParaRPr b="0" lang="ru-RU" sz="4400" spc="-1" strike="noStrike">
                        <a:latin typeface="Arial"/>
                      </a:endParaRPr>
                    </a:p>
                    <a:p>
                      <a:pPr algn="ctr">
                        <a:lnSpc>
                          <a:spcPct val="100000"/>
                        </a:lnSpc>
                        <a:buNone/>
                        <a:tabLst>
                          <a:tab algn="l" pos="0"/>
                        </a:tabLst>
                      </a:pPr>
                      <a:r>
                        <a:rPr b="0" lang="en-US" sz="2800" spc="-1" strike="noStrike">
                          <a:solidFill>
                            <a:srgbClr val="ffc000"/>
                          </a:solidFill>
                          <a:latin typeface="Arial"/>
                          <a:ea typeface="DejaVu Sans"/>
                        </a:rPr>
                        <a:t>(841mm x 1189mm)</a:t>
                      </a:r>
                      <a:endParaRPr b="0" lang="ru-RU" sz="2800" spc="-1" strike="noStrike">
                        <a:latin typeface="Arial"/>
                      </a:endParaRPr>
                    </a:p>
                    <a:p>
                      <a:pPr algn="ctr">
                        <a:lnSpc>
                          <a:spcPct val="100000"/>
                        </a:lnSpc>
                        <a:buNone/>
                        <a:tabLst>
                          <a:tab algn="l" pos="0"/>
                        </a:tabLst>
                      </a:pPr>
                      <a:r>
                        <a:rPr b="0" lang="en-US" sz="2800" spc="-1" strike="noStrike">
                          <a:solidFill>
                            <a:srgbClr val="ffc000"/>
                          </a:solidFill>
                          <a:latin typeface="Arial"/>
                          <a:ea typeface="DejaVu Sans"/>
                        </a:rPr>
                        <a:t>(33.11 x 46.81 inches)</a:t>
                      </a:r>
                      <a:br/>
                      <a:endParaRPr b="0" lang="ru-RU"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a:txBody>
                    <a:bodyPr lIns="182880" anchor="t">
                      <a:noAutofit/>
                    </a:bodyPr>
                    <a:p>
                      <a:pPr>
                        <a:lnSpc>
                          <a:spcPct val="100000"/>
                        </a:lnSpc>
                        <a:buNone/>
                        <a:tabLst>
                          <a:tab algn="l" pos="0"/>
                        </a:tabLst>
                      </a:pPr>
                      <a:r>
                        <a:rPr b="1" lang="en-US" sz="3200" spc="-1" strike="noStrike">
                          <a:solidFill>
                            <a:srgbClr val="ffc000"/>
                          </a:solidFill>
                          <a:latin typeface="Arial"/>
                          <a:ea typeface="DejaVu Sans"/>
                        </a:rPr>
                        <a:t>Important: Check the template size</a:t>
                      </a:r>
                      <a:br/>
                      <a:r>
                        <a:rPr b="0" lang="en-US" sz="2800" spc="-1" strike="noStrike">
                          <a:solidFill>
                            <a:srgbClr val="d9d9d9"/>
                          </a:solidFill>
                          <a:latin typeface="Arial"/>
                          <a:ea typeface="DejaVu Sans"/>
                        </a:rPr>
                        <a:t>Before you start working on your poster and to avoid printing problems check that you have downloaded and that you are using the correct size template for your poster presentation.</a:t>
                      </a:r>
                      <a:b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r>
              <a:tr h="4613760">
                <a:tc>
                  <a:tcPr anchor="t"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blipFill>
                  </a:tcPr>
                </a:tc>
                <a:tc>
                  <a:txBody>
                    <a:bodyPr lIns="182880" anchor="t">
                      <a:noAutofit/>
                    </a:bodyPr>
                    <a:p>
                      <a:pPr>
                        <a:lnSpc>
                          <a:spcPct val="100000"/>
                        </a:lnSpc>
                        <a:buNone/>
                      </a:pPr>
                      <a:r>
                        <a:rPr b="1" lang="en-US" sz="3200" spc="-1" strike="noStrike">
                          <a:solidFill>
                            <a:srgbClr val="ffc000"/>
                          </a:solidFill>
                          <a:latin typeface="Arial"/>
                          <a:ea typeface="DejaVu Sans"/>
                        </a:rPr>
                        <a:t>How to </a:t>
                      </a:r>
                      <a:r>
                        <a:rPr b="1" lang="en-US" sz="4800" spc="-1" strike="noStrike">
                          <a:solidFill>
                            <a:srgbClr val="ffc000"/>
                          </a:solidFill>
                          <a:latin typeface="Arial"/>
                          <a:ea typeface="DejaVu Sans"/>
                        </a:rPr>
                        <a:t>Zoom in </a:t>
                      </a:r>
                      <a:r>
                        <a:rPr b="1" lang="en-US" sz="3200" spc="-1" strike="noStrike">
                          <a:solidFill>
                            <a:srgbClr val="ffc000"/>
                          </a:solidFill>
                          <a:latin typeface="Arial"/>
                          <a:ea typeface="DejaVu Sans"/>
                        </a:rPr>
                        <a:t>and </a:t>
                      </a:r>
                      <a:r>
                        <a:rPr b="1" lang="en-US" sz="2400" spc="-1" strike="noStrike">
                          <a:solidFill>
                            <a:srgbClr val="ffc000"/>
                          </a:solidFill>
                          <a:latin typeface="Arial"/>
                          <a:ea typeface="DejaVu Sans"/>
                        </a:rPr>
                        <a:t>out</a:t>
                      </a:r>
                      <a:endParaRPr b="0" lang="ru-RU" sz="2400" spc="-1" strike="noStrike">
                        <a:latin typeface="Arial"/>
                      </a:endParaRPr>
                    </a:p>
                    <a:p>
                      <a:pPr>
                        <a:lnSpc>
                          <a:spcPct val="100000"/>
                        </a:lnSpc>
                        <a:buNone/>
                      </a:pPr>
                      <a:r>
                        <a:rPr b="0" lang="en-US" sz="2800" spc="-1" strike="noStrike">
                          <a:solidFill>
                            <a:srgbClr val="d9d9d9"/>
                          </a:solidFill>
                          <a:latin typeface="Arial"/>
                          <a:ea typeface="DejaVu Sans"/>
                        </a:rPr>
                        <a:t>Use the PowerPoint zoom tool to adjust the screen magnification to view comfortably. PowerPoint provides 2 ways to zoom: </a:t>
                      </a:r>
                      <a:br/>
                      <a:r>
                        <a:rPr b="0" lang="en-US" sz="2800" spc="-1" strike="noStrike">
                          <a:solidFill>
                            <a:srgbClr val="ffc000"/>
                          </a:solidFill>
                          <a:latin typeface="Arial"/>
                          <a:ea typeface="DejaVu Sans"/>
                        </a:rPr>
                        <a:t>1. </a:t>
                      </a:r>
                      <a:r>
                        <a:rPr b="0" lang="en-US" sz="2800" spc="-1" strike="noStrike">
                          <a:solidFill>
                            <a:srgbClr val="d9d9d9"/>
                          </a:solidFill>
                          <a:latin typeface="Arial"/>
                          <a:ea typeface="DejaVu Sans"/>
                        </a:rPr>
                        <a:t>On the top menu bar click on the VIEW tab and then click on ZOOM. Choose the zoom percentage that works best for you. </a:t>
                      </a:r>
                      <a:br/>
                      <a:r>
                        <a:rPr b="0" lang="en-US" sz="2800" spc="-1" strike="noStrike">
                          <a:solidFill>
                            <a:srgbClr val="ffc000"/>
                          </a:solidFill>
                          <a:latin typeface="Arial"/>
                          <a:ea typeface="DejaVu Sans"/>
                        </a:rPr>
                        <a:t>2. </a:t>
                      </a:r>
                      <a:r>
                        <a:rPr b="0" lang="en-US" sz="2800" spc="-1" strike="noStrike">
                          <a:solidFill>
                            <a:srgbClr val="d9d9d9"/>
                          </a:solidFill>
                          <a:latin typeface="Arial"/>
                          <a:ea typeface="DejaVu Sans"/>
                        </a:rPr>
                        <a:t>For better zoom flexibility, use the zoom slider at the bottom right of the window.</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r>
              <a:tr h="2820600">
                <a:tc gridSpan="2">
                  <a:txBody>
                    <a:bodyPr anchor="t">
                      <a:noAutofit/>
                    </a:bodyPr>
                    <a:p>
                      <a:pPr>
                        <a:lnSpc>
                          <a:spcPct val="100000"/>
                        </a:lnSpc>
                        <a:buNone/>
                        <a:tabLst>
                          <a:tab algn="l" pos="0"/>
                        </a:tabLst>
                      </a:pPr>
                      <a:r>
                        <a:rPr b="1" lang="en-US" sz="3200" spc="-1" strike="noStrike">
                          <a:solidFill>
                            <a:srgbClr val="ffc000"/>
                          </a:solidFill>
                          <a:latin typeface="Arial"/>
                          <a:ea typeface="DejaVu Sans"/>
                        </a:rPr>
                        <a:t>Ruler and Guides</a:t>
                      </a:r>
                      <a:br/>
                      <a:r>
                        <a:rPr b="0" lang="en-US" sz="2800" spc="-1" strike="noStrike">
                          <a:solidFill>
                            <a:srgbClr val="d9d9d9"/>
                          </a:solidFill>
                          <a:latin typeface="Arial"/>
                          <a:ea typeface="DejaVu Sans"/>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b="0" lang="ru-RU"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hMerge="1">
                  <a:tcPr anchor="t" marL="90000" marR="90000">
                    <a:solidFill>
                      <a:srgbClr val="729fcf"/>
                    </a:solidFill>
                  </a:tcPr>
                </a:tc>
              </a:tr>
              <a:tr h="5580360">
                <a:tc>
                  <a:tcPr anchor="t"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3"/>
                      <a:stretch/>
                    </a:blipFill>
                  </a:tcPr>
                </a:tc>
                <a:tc>
                  <a:txBody>
                    <a:bodyPr lIns="182880" anchor="t">
                      <a:noAutofit/>
                    </a:bodyPr>
                    <a:p>
                      <a:pPr>
                        <a:lnSpc>
                          <a:spcPct val="100000"/>
                        </a:lnSpc>
                        <a:buNone/>
                        <a:tabLst>
                          <a:tab algn="l" pos="0"/>
                        </a:tabLst>
                      </a:pPr>
                      <a:r>
                        <a:rPr b="1" lang="en-US" sz="3200" spc="-1" strike="noStrike">
                          <a:solidFill>
                            <a:srgbClr val="ffc000"/>
                          </a:solidFill>
                          <a:latin typeface="Arial"/>
                          <a:ea typeface="DejaVu Sans"/>
                        </a:rPr>
                        <a:t>Headers and text containers</a:t>
                      </a:r>
                      <a:br/>
                      <a:r>
                        <a:rPr b="0" lang="en-US" sz="2800" spc="-1" strike="noStrike">
                          <a:solidFill>
                            <a:srgbClr val="d9d9d9"/>
                          </a:solidFill>
                          <a:latin typeface="Arial"/>
                          <a:ea typeface="DejaVu Sans"/>
                        </a:rPr>
                        <a:t>Included in this template are commonly used section headers such as Abstract, Objectives, Methods, Results, etc. </a:t>
                      </a:r>
                      <a:br/>
                      <a:r>
                        <a:rPr b="0" lang="en-US" sz="2800" spc="-1" strike="noStrike">
                          <a:solidFill>
                            <a:srgbClr val="ffc000"/>
                          </a:solidFill>
                          <a:latin typeface="Arial"/>
                          <a:ea typeface="DejaVu Sans"/>
                        </a:rPr>
                        <a:t>-</a:t>
                      </a:r>
                      <a:r>
                        <a:rPr b="0" lang="en-US" sz="2800" spc="-1" strike="noStrike">
                          <a:solidFill>
                            <a:srgbClr val="ffffff"/>
                          </a:solidFill>
                          <a:latin typeface="Arial"/>
                          <a:ea typeface="DejaVu Sans"/>
                        </a:rPr>
                        <a:t> </a:t>
                      </a:r>
                      <a:r>
                        <a:rPr b="0" lang="en-US" sz="2800" spc="-1" strike="noStrike">
                          <a:solidFill>
                            <a:srgbClr val="d9d9d9"/>
                          </a:solidFill>
                          <a:latin typeface="Arial"/>
                          <a:ea typeface="DejaVu Sans"/>
                        </a:rPr>
                        <a:t>Click inside a section header to add its text. </a:t>
                      </a:r>
                      <a:br/>
                      <a:r>
                        <a:rPr b="0" lang="en-US" sz="2800" spc="-1" strike="noStrike">
                          <a:solidFill>
                            <a:srgbClr val="ffc000"/>
                          </a:solidFill>
                          <a:latin typeface="Arial"/>
                          <a:ea typeface="DejaVu Sans"/>
                        </a:rPr>
                        <a:t>-</a:t>
                      </a:r>
                      <a:r>
                        <a:rPr b="0" lang="en-US" sz="2800" spc="-1" strike="noStrike">
                          <a:solidFill>
                            <a:srgbClr val="ffffff"/>
                          </a:solidFill>
                          <a:latin typeface="Arial"/>
                          <a:ea typeface="DejaVu Sans"/>
                        </a:rPr>
                        <a:t> </a:t>
                      </a:r>
                      <a:r>
                        <a:rPr b="0" lang="en-US" sz="2800" spc="-1" strike="noStrike">
                          <a:solidFill>
                            <a:srgbClr val="d9d9d9"/>
                          </a:solidFill>
                          <a:latin typeface="Arial"/>
                          <a:ea typeface="DejaVu Sans"/>
                        </a:rPr>
                        <a:t>To add another header, click on edge of the section box so that it is outlined. Copy and paste it. </a:t>
                      </a:r>
                      <a:br/>
                      <a:r>
                        <a:rPr b="0" lang="en-US" sz="2800" spc="-1" strike="noStrike">
                          <a:solidFill>
                            <a:srgbClr val="ffc000"/>
                          </a:solidFill>
                          <a:latin typeface="Arial"/>
                          <a:ea typeface="DejaVu Sans"/>
                        </a:rPr>
                        <a:t>-</a:t>
                      </a:r>
                      <a:r>
                        <a:rPr b="0" lang="en-US" sz="2800" spc="-1" strike="noStrike">
                          <a:solidFill>
                            <a:srgbClr val="ffffff"/>
                          </a:solidFill>
                          <a:latin typeface="Arial"/>
                          <a:ea typeface="DejaVu Sans"/>
                        </a:rPr>
                        <a:t> </a:t>
                      </a:r>
                      <a:r>
                        <a:rPr b="0" lang="en-US" sz="2800" spc="-1" strike="noStrike">
                          <a:solidFill>
                            <a:srgbClr val="d9d9d9"/>
                          </a:solidFill>
                          <a:latin typeface="Arial"/>
                          <a:ea typeface="DejaVu Sans"/>
                        </a:rPr>
                        <a:t>To increase its size, click on the white circles and expand to the the desired size.</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r>
              <a:tr h="4537800">
                <a:tc gridSpan="2">
                  <a:txBody>
                    <a:bodyPr anchor="t">
                      <a:noAutofit/>
                    </a:bodyPr>
                    <a:p>
                      <a:pPr>
                        <a:lnSpc>
                          <a:spcPct val="100000"/>
                        </a:lnSpc>
                        <a:buNone/>
                      </a:pPr>
                      <a:r>
                        <a:rPr b="1" lang="en-US" sz="3200" spc="-1" strike="noStrike">
                          <a:solidFill>
                            <a:srgbClr val="ffc000"/>
                          </a:solidFill>
                          <a:latin typeface="Arial"/>
                          <a:ea typeface="DejaVu Sans"/>
                        </a:rPr>
                        <a:t>Adding content to the poster</a:t>
                      </a:r>
                      <a:endParaRPr b="0" lang="ru-RU" sz="3200" spc="-1" strike="noStrike">
                        <a:latin typeface="Arial"/>
                      </a:endParaRPr>
                    </a:p>
                    <a:p>
                      <a:pPr>
                        <a:lnSpc>
                          <a:spcPct val="100000"/>
                        </a:lnSpc>
                        <a:buNone/>
                      </a:pPr>
                      <a:r>
                        <a:rPr b="0" lang="en-US" sz="2800" spc="-1" strike="noStrike">
                          <a:solidFill>
                            <a:srgbClr val="d9d9d9"/>
                          </a:solidFill>
                          <a:latin typeface="Arial"/>
                          <a:ea typeface="DejaVu Sans"/>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b="0" lang="ru-RU" sz="2800" spc="-1" strike="noStrike">
                        <a:latin typeface="Arial"/>
                      </a:endParaRPr>
                    </a:p>
                    <a:p>
                      <a:pPr marL="343080" indent="-343080">
                        <a:lnSpc>
                          <a:spcPct val="100000"/>
                        </a:lnSpc>
                        <a:buClr>
                          <a:srgbClr val="d9d9d9"/>
                        </a:buClr>
                        <a:buFont typeface="StarSymbol"/>
                        <a:buChar char="-"/>
                      </a:pPr>
                      <a:r>
                        <a:rPr b="0" lang="en-US" sz="2800" spc="-1" strike="noStrike">
                          <a:solidFill>
                            <a:srgbClr val="d9d9d9"/>
                          </a:solidFill>
                          <a:latin typeface="Arial"/>
                          <a:ea typeface="DejaVu Sans"/>
                        </a:rPr>
                        <a:t>If you run out of room, try to reduce the size of your fonts and/or the size of your graphics. If there is a lot of empty space try to increase your font sizes and the size of your graphics. The font used for references can be smaller.</a:t>
                      </a:r>
                      <a:endParaRPr b="0" lang="ru-RU"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hMerge="1">
                  <a:tcPr anchor="t" marL="90000" marR="90000">
                    <a:solidFill>
                      <a:srgbClr val="729fcf"/>
                    </a:solidFill>
                  </a:tcPr>
                </a:tc>
              </a:tr>
              <a:tr h="3004560">
                <a:tc gridSpan="2">
                  <a:txBody>
                    <a:bodyPr lIns="182880" anchor="t">
                      <a:noAutofit/>
                    </a:bodyPr>
                    <a:p>
                      <a:pPr>
                        <a:lnSpc>
                          <a:spcPct val="100000"/>
                        </a:lnSpc>
                        <a:buNone/>
                        <a:tabLst>
                          <a:tab algn="l" pos="0"/>
                        </a:tabLst>
                      </a:pPr>
                      <a:r>
                        <a:rPr b="1" lang="en-US" sz="3200" spc="-1" strike="noStrike">
                          <a:solidFill>
                            <a:srgbClr val="ffc000"/>
                          </a:solidFill>
                          <a:latin typeface="Arial"/>
                          <a:ea typeface="DejaVu Sans"/>
                        </a:rPr>
                        <a:t>Photos</a:t>
                      </a:r>
                      <a:endParaRPr b="0" lang="ru-RU" sz="32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hMerge="1">
                  <a:tcPr anchor="t" marL="90000" marR="90000">
                    <a:solidFill>
                      <a:srgbClr val="729fcf"/>
                    </a:solidFill>
                  </a:tcPr>
                </a:tc>
              </a:tr>
              <a:tr h="2642760">
                <a:tc gridSpan="2">
                  <a:tcPr anchor="t" marL="18288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4"/>
                      <a:stretch/>
                    </a:blipFill>
                  </a:tcPr>
                </a:tc>
                <a:tc hMerge="1">
                  <a:tcPr anchor="t" marL="90000" marR="90000">
                    <a:solidFill>
                      <a:srgbClr val="729fcf"/>
                    </a:solidFill>
                  </a:tcPr>
                </a:tc>
              </a:tr>
              <a:tr h="3266640">
                <a:tc gridSpan="2">
                  <a:txBody>
                    <a:bodyPr lIns="182880" anchor="t">
                      <a:noAutofit/>
                    </a:bodyPr>
                    <a:p>
                      <a:pPr>
                        <a:lnSpc>
                          <a:spcPct val="100000"/>
                        </a:lnSpc>
                        <a:buNone/>
                        <a:tabLst>
                          <a:tab algn="l" pos="0"/>
                        </a:tabLst>
                      </a:pPr>
                      <a:r>
                        <a:rPr b="1" lang="en-US" sz="3200" spc="-1" strike="noStrike">
                          <a:solidFill>
                            <a:srgbClr val="ffc000"/>
                          </a:solidFill>
                          <a:latin typeface="Arial"/>
                          <a:ea typeface="DejaVu Sans"/>
                        </a:rPr>
                        <a:t>Quality check your graphics</a:t>
                      </a:r>
                      <a:endParaRPr b="0" lang="ru-RU" sz="32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Zoom in and look at your images at 100%-200% magnification. If they look clear, they will print well. </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hMerge="1">
                  <a:tcPr anchor="t" marL="90000" marR="90000">
                    <a:solidFill>
                      <a:srgbClr val="729fcf"/>
                    </a:solidFill>
                  </a:tcPr>
                </a:tc>
              </a:tr>
              <a:tr h="3674880">
                <a:tc gridSpan="2">
                  <a:tcPr anchor="t" marL="18288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5"/>
                      <a:stretch/>
                    </a:blipFill>
                  </a:tcPr>
                </a:tc>
                <a:tc hMerge="1">
                  <a:tcPr anchor="t" marL="90000" marR="90000">
                    <a:solidFill>
                      <a:srgbClr val="729fcf"/>
                    </a:solidFill>
                  </a:tcPr>
                </a:tc>
              </a:tr>
            </a:tbl>
          </a:graphicData>
        </a:graphic>
      </p:graphicFrame>
      <p:graphicFrame>
        <p:nvGraphicFramePr>
          <p:cNvPr id="3" name="Table 3"/>
          <p:cNvGraphicFramePr/>
          <p:nvPr/>
        </p:nvGraphicFramePr>
        <p:xfrm>
          <a:off x="30776400" y="0"/>
          <a:ext cx="12607200" cy="42780960"/>
        </p:xfrm>
        <a:graphic>
          <a:graphicData uri="http://schemas.openxmlformats.org/drawingml/2006/table">
            <a:tbl>
              <a:tblPr/>
              <a:tblGrid>
                <a:gridCol w="4947120"/>
                <a:gridCol w="1486080"/>
                <a:gridCol w="6174360"/>
              </a:tblGrid>
              <a:tr h="1660680">
                <a:tc gridSpan="3">
                  <a:txBody>
                    <a:bodyPr lIns="182880" anchor="t">
                      <a:noAutofit/>
                    </a:bodyPr>
                    <a:p>
                      <a:pPr algn="ctr">
                        <a:lnSpc>
                          <a:spcPct val="100000"/>
                        </a:lnSpc>
                        <a:buNone/>
                        <a:tabLst>
                          <a:tab algn="l" pos="0"/>
                        </a:tabLst>
                      </a:pPr>
                      <a:r>
                        <a:rPr b="0" lang="en-US" sz="4400" spc="596" strike="noStrike">
                          <a:solidFill>
                            <a:srgbClr val="1f3a4e"/>
                          </a:solidFill>
                          <a:latin typeface="Arial Black"/>
                          <a:ea typeface="DejaVu Sans"/>
                        </a:rPr>
                        <a:t>QUICK START GUIDE</a:t>
                      </a:r>
                      <a:br/>
                      <a:r>
                        <a:rPr b="1" lang="en-US" sz="3600" spc="-1" strike="noStrike">
                          <a:solidFill>
                            <a:srgbClr val="ff0000"/>
                          </a:solidFill>
                          <a:latin typeface="Trebuchet MS"/>
                          <a:ea typeface="DejaVu Sans"/>
                        </a:rPr>
                        <a:t>(THIS SIDEBAR WILL NOT PRINT)</a:t>
                      </a:r>
                      <a:endParaRPr b="0" lang="ru-RU" sz="36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hMerge="1">
                  <a:tcPr anchor="t" marL="90000" marR="90000">
                    <a:solidFill>
                      <a:srgbClr val="729fcf"/>
                    </a:solidFill>
                  </a:tcPr>
                </a:tc>
                <a:tc hMerge="1">
                  <a:tcPr anchor="t" marL="90000" marR="90000">
                    <a:solidFill>
                      <a:srgbClr val="729fcf"/>
                    </a:solidFill>
                  </a:tcPr>
                </a:tc>
              </a:tr>
              <a:tr h="7979040">
                <a:tc gridSpan="3">
                  <a:txBody>
                    <a:bodyPr lIns="182880" anchor="t">
                      <a:noAutofit/>
                    </a:bodyPr>
                    <a:p>
                      <a:pPr>
                        <a:lnSpc>
                          <a:spcPct val="100000"/>
                        </a:lnSpc>
                        <a:buNone/>
                      </a:pPr>
                      <a:r>
                        <a:rPr b="1" lang="en-US" sz="3200" spc="-1" strike="noStrike">
                          <a:solidFill>
                            <a:srgbClr val="ffc000"/>
                          </a:solidFill>
                          <a:latin typeface="Arial"/>
                          <a:ea typeface="DejaVu Sans"/>
                        </a:rPr>
                        <a:t>How to change the template colors</a:t>
                      </a:r>
                      <a:endParaRPr b="0" lang="ru-RU" sz="32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You can change the overall template color theme by clicking on the COLORS dropdown menu under the DESIGN tab. You can see a tutorial here: </a:t>
                      </a:r>
                      <a:r>
                        <a:rPr b="0" lang="en-US" sz="2800" spc="-1" strike="noStrike" u="sng">
                          <a:solidFill>
                            <a:srgbClr val="0000ff"/>
                          </a:solidFill>
                          <a:uFillTx/>
                          <a:latin typeface="Calibri"/>
                          <a:ea typeface="DejaVu Sans"/>
                          <a:hlinkClick r:id="rId6"/>
                        </a:rPr>
                        <a:t>https://www.posterpresentations.com/how-to-change-the-research-poster-template-colors.html</a:t>
                      </a:r>
                      <a:endParaRPr b="0" lang="ru-RU" sz="2800" spc="-1" strike="noStrike">
                        <a:latin typeface="Arial"/>
                      </a:endParaRPr>
                    </a:p>
                    <a:p>
                      <a:pPr>
                        <a:lnSpc>
                          <a:spcPct val="100000"/>
                        </a:lnSpc>
                        <a:buNone/>
                        <a:tabLst>
                          <a:tab algn="l" pos="0"/>
                        </a:tabLst>
                      </a:pPr>
                      <a:endParaRPr b="0" lang="ru-RU" sz="28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You can also manually change the color of individual elements by going to VIEW &gt; SLIDE MASTER. On the left side of your screen select the background master where you can change the template background, column sizes, etc. </a:t>
                      </a:r>
                      <a:endParaRPr b="0" lang="ru-RU" sz="2800" spc="-1" strike="noStrike">
                        <a:latin typeface="Arial"/>
                      </a:endParaRPr>
                    </a:p>
                    <a:p>
                      <a:pPr>
                        <a:lnSpc>
                          <a:spcPct val="100000"/>
                        </a:lnSpc>
                        <a:buNone/>
                        <a:tabLst>
                          <a:tab algn="l" pos="0"/>
                        </a:tabLst>
                      </a:pPr>
                      <a:endParaRPr b="0" lang="ru-RU" sz="28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After you finish working on the SLIDE MASTER, it is important that you go to VIEW &gt; NORMAL to continue working on your poster. </a:t>
                      </a:r>
                      <a:endParaRPr b="0" lang="ru-RU" sz="2800" spc="-1" strike="noStrike">
                        <a:latin typeface="Arial"/>
                      </a:endParaRPr>
                    </a:p>
                  </a:txBody>
                  <a:tcPr anchor="t" marL="182880" marR="91440">
                    <a:lnL w="12240">
                      <a:solidFill>
                        <a:srgbClr val="ffffff"/>
                      </a:solidFill>
                    </a:lnL>
                    <a:lnR w="12240">
                      <a:solidFill>
                        <a:srgbClr val="ffffff"/>
                      </a:solidFill>
                    </a:lnR>
                    <a:lnT w="38160">
                      <a:solidFill>
                        <a:srgbClr val="ffffff"/>
                      </a:solidFill>
                    </a:lnT>
                    <a:lnB w="12240">
                      <a:solidFill>
                        <a:srgbClr val="ffffff"/>
                      </a:solidFill>
                    </a:lnB>
                    <a:solidFill>
                      <a:srgbClr val="000000"/>
                    </a:solidFill>
                  </a:tcPr>
                </a:tc>
                <a:tc hMerge="1">
                  <a:tcPr anchor="t" marL="90000" marR="90000">
                    <a:solidFill>
                      <a:srgbClr val="729fcf"/>
                    </a:solidFill>
                  </a:tcPr>
                </a:tc>
                <a:tc hMerge="1">
                  <a:tcPr anchor="t" marL="90000" marR="90000">
                    <a:solidFill>
                      <a:srgbClr val="729fcf"/>
                    </a:solidFill>
                  </a:tcPr>
                </a:tc>
              </a:tr>
              <a:tr h="5933520">
                <a:tc gridSpan="3">
                  <a:txBody>
                    <a:bodyPr lIns="182880" anchor="t">
                      <a:noAutofit/>
                    </a:bodyPr>
                    <a:p>
                      <a:pPr>
                        <a:lnSpc>
                          <a:spcPct val="100000"/>
                        </a:lnSpc>
                        <a:buNone/>
                      </a:pPr>
                      <a:r>
                        <a:rPr b="1" lang="en-US" sz="3200" spc="-1" strike="noStrike">
                          <a:solidFill>
                            <a:srgbClr val="ffc000"/>
                          </a:solidFill>
                          <a:latin typeface="Arial"/>
                          <a:ea typeface="DejaVu Sans"/>
                        </a:rPr>
                        <a:t>How to change the column layout configuration</a:t>
                      </a:r>
                      <a:endParaRPr b="0" lang="ru-RU" sz="3200" spc="-1" strike="noStrike">
                        <a:latin typeface="Arial"/>
                      </a:endParaRPr>
                    </a:p>
                    <a:p>
                      <a:pPr>
                        <a:lnSpc>
                          <a:spcPct val="100000"/>
                        </a:lnSpc>
                        <a:buNone/>
                      </a:pPr>
                      <a:r>
                        <a:rPr b="0" lang="en-US" sz="2800" spc="-1" strike="noStrike">
                          <a:solidFill>
                            <a:srgbClr val="d9d9d9"/>
                          </a:solidFill>
                          <a:latin typeface="Arial"/>
                          <a:ea typeface="DejaVu Sans"/>
                        </a:rPr>
                        <a:t>You can manually change the configuration on the columns by going to VIEW &gt; SLIDE MASTER. You can delete columns, resize them or modify them as needed for your layout. </a:t>
                      </a:r>
                      <a:endParaRPr b="0" lang="ru-RU" sz="28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You can see a tutorial here: </a:t>
                      </a:r>
                      <a:r>
                        <a:rPr b="0" lang="en-US" sz="2800" spc="-1" strike="noStrike" u="sng">
                          <a:solidFill>
                            <a:srgbClr val="ffc000"/>
                          </a:solidFill>
                          <a:uFillTx/>
                          <a:latin typeface="Arial"/>
                          <a:ea typeface="DejaVu Sans"/>
                        </a:rPr>
                        <a:t>https://www.posterpresentations.com/how-to-change-the-column-configuration.html</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00000"/>
                    </a:solidFill>
                  </a:tcPr>
                </a:tc>
                <a:tc hMerge="1">
                  <a:tcPr anchor="t" marL="90000" marR="90000">
                    <a:solidFill>
                      <a:srgbClr val="729fcf"/>
                    </a:solidFill>
                  </a:tcPr>
                </a:tc>
                <a:tc hMerge="1">
                  <a:tcPr anchor="t" marL="90000" marR="90000">
                    <a:solidFill>
                      <a:srgbClr val="729fcf"/>
                    </a:solidFill>
                  </a:tcPr>
                </a:tc>
              </a:tr>
              <a:tr h="2338200">
                <a:tc>
                  <a:tcPr anchor="t" marL="18288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7"/>
                      <a:stretch/>
                    </a:blipFill>
                  </a:tcPr>
                </a:tc>
                <a:tc gridSpan="2" rowSpan="2">
                  <a:txBody>
                    <a:bodyPr lIns="182880" anchor="t">
                      <a:noAutofit/>
                    </a:bodyPr>
                    <a:p>
                      <a:pPr>
                        <a:lnSpc>
                          <a:spcPct val="100000"/>
                        </a:lnSpc>
                        <a:buNone/>
                        <a:tabLst>
                          <a:tab algn="l" pos="0"/>
                        </a:tabLst>
                      </a:pPr>
                      <a:r>
                        <a:rPr b="1" lang="en-US" sz="3200" spc="-1" strike="noStrike">
                          <a:solidFill>
                            <a:srgbClr val="ffc000"/>
                          </a:solidFill>
                          <a:latin typeface="Arial"/>
                          <a:ea typeface="DejaVu Sans"/>
                        </a:rPr>
                        <a:t>How to hide the QUICK START GUIDE bars from the sides of the template</a:t>
                      </a:r>
                      <a:endParaRPr b="0" lang="ru-RU" sz="32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The Quick Start Guides </a:t>
                      </a:r>
                      <a:r>
                        <a:rPr b="0" lang="en-US" sz="2800" spc="-1" strike="noStrike" u="sng">
                          <a:solidFill>
                            <a:srgbClr val="d9d9d9"/>
                          </a:solidFill>
                          <a:uFillTx/>
                          <a:latin typeface="Arial"/>
                          <a:ea typeface="DejaVu Sans"/>
                        </a:rPr>
                        <a:t>are outside the template’s printable area</a:t>
                      </a:r>
                      <a:r>
                        <a:rPr b="0" lang="en-US" sz="2800" spc="-1" strike="noStrike">
                          <a:solidFill>
                            <a:srgbClr val="d9d9d9"/>
                          </a:solidFill>
                          <a:latin typeface="Arial"/>
                          <a:ea typeface="DejaVu Sans"/>
                        </a:rPr>
                        <a:t> and they will not be on the printed poster. </a:t>
                      </a:r>
                      <a:endParaRPr b="0" lang="ru-RU" sz="2800" spc="-1" strike="noStrike">
                        <a:latin typeface="Arial"/>
                      </a:endParaRPr>
                    </a:p>
                    <a:p>
                      <a:pPr>
                        <a:lnSpc>
                          <a:spcPct val="100000"/>
                        </a:lnSpc>
                        <a:buNone/>
                        <a:tabLst>
                          <a:tab algn="l" pos="0"/>
                        </a:tabLst>
                      </a:pPr>
                      <a:endParaRPr b="0" lang="ru-RU" sz="28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If you create a PDF file from your template, the guides will not be included.</a:t>
                      </a:r>
                      <a:endParaRPr b="0" lang="ru-RU" sz="2800" spc="-1" strike="noStrike">
                        <a:latin typeface="Arial"/>
                      </a:endParaRPr>
                    </a:p>
                    <a:p>
                      <a:pPr>
                        <a:lnSpc>
                          <a:spcPct val="100000"/>
                        </a:lnSpc>
                        <a:buNone/>
                        <a:tabLst>
                          <a:tab algn="l" pos="0"/>
                        </a:tabLst>
                      </a:pPr>
                      <a:endParaRPr b="0" lang="ru-RU" sz="28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To hide the guides click on the </a:t>
                      </a:r>
                      <a:r>
                        <a:rPr b="1" lang="en-US" sz="2800" spc="-1" strike="noStrike">
                          <a:solidFill>
                            <a:srgbClr val="d9d9d9"/>
                          </a:solidFill>
                          <a:latin typeface="Arial"/>
                          <a:ea typeface="DejaVu Sans"/>
                        </a:rPr>
                        <a:t>Home</a:t>
                      </a:r>
                      <a:r>
                        <a:rPr b="0" lang="en-US" sz="2800" spc="-1" strike="noStrike">
                          <a:solidFill>
                            <a:srgbClr val="d9d9d9"/>
                          </a:solidFill>
                          <a:latin typeface="Arial"/>
                          <a:ea typeface="DejaVu Sans"/>
                        </a:rPr>
                        <a:t> tab (top of the screen) and then click on the </a:t>
                      </a:r>
                      <a:r>
                        <a:rPr b="1" lang="en-US" sz="2800" spc="-1" strike="noStrike">
                          <a:solidFill>
                            <a:srgbClr val="d9d9d9"/>
                          </a:solidFill>
                          <a:latin typeface="Arial"/>
                          <a:ea typeface="DejaVu Sans"/>
                        </a:rPr>
                        <a:t>Layout</a:t>
                      </a:r>
                      <a:r>
                        <a:rPr b="0" lang="en-US" sz="2800" spc="-1" strike="noStrike">
                          <a:solidFill>
                            <a:srgbClr val="d9d9d9"/>
                          </a:solidFill>
                          <a:latin typeface="Arial"/>
                          <a:ea typeface="DejaVu Sans"/>
                        </a:rPr>
                        <a:t> button below to see the available layouts. Choose the </a:t>
                      </a:r>
                      <a:r>
                        <a:rPr b="1" lang="en-US" sz="2800" spc="-1" strike="noStrike">
                          <a:solidFill>
                            <a:srgbClr val="d9d9d9"/>
                          </a:solidFill>
                          <a:latin typeface="Arial"/>
                          <a:ea typeface="DejaVu Sans"/>
                        </a:rPr>
                        <a:t>Without Guides </a:t>
                      </a:r>
                      <a:r>
                        <a:rPr b="0" lang="en-US" sz="2800" spc="-1" strike="noStrike">
                          <a:solidFill>
                            <a:srgbClr val="d9d9d9"/>
                          </a:solidFill>
                          <a:latin typeface="Arial"/>
                          <a:ea typeface="DejaVu Sans"/>
                        </a:rPr>
                        <a:t>layout.</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hMerge="1" rowSpan="1">
                  <a:tcPr anchor="t" marL="90000" marR="90000">
                    <a:solidFill>
                      <a:srgbClr val="729fcf"/>
                    </a:solidFill>
                  </a:tcPr>
                </a:tc>
              </a:tr>
              <a:tr h="7587000">
                <a:tc>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vMerge="1" gridSpan="1">
                  <a:tcPr anchor="t" marL="90000" marR="90000">
                    <a:solidFill>
                      <a:srgbClr val="729fcf"/>
                    </a:solidFill>
                  </a:tcPr>
                </a:tc>
                <a:tc vMerge="1" hMerge="1">
                  <a:tcPr anchor="t" marL="90000" marR="90000">
                    <a:solidFill>
                      <a:srgbClr val="729fcf"/>
                    </a:solidFill>
                  </a:tcPr>
                </a:tc>
              </a:tr>
              <a:tr h="6445080">
                <a:tc>
                  <a:txBody>
                    <a:bodyPr lIns="182880" anchor="t">
                      <a:noAutofit/>
                    </a:bodyPr>
                    <a:p>
                      <a:pPr>
                        <a:lnSpc>
                          <a:spcPct val="100000"/>
                        </a:lnSpc>
                        <a:buNone/>
                      </a:pPr>
                      <a:r>
                        <a:rPr b="1" lang="en-US" sz="3200" spc="-1" strike="noStrike">
                          <a:solidFill>
                            <a:srgbClr val="ffc000"/>
                          </a:solidFill>
                          <a:latin typeface="Arial"/>
                          <a:ea typeface="DejaVu Sans"/>
                        </a:rPr>
                        <a:t>How to preview your poster prior to printing</a:t>
                      </a:r>
                      <a:endParaRPr b="0" lang="ru-RU" sz="3200" spc="-1" strike="noStrike">
                        <a:latin typeface="Arial"/>
                      </a:endParaRPr>
                    </a:p>
                    <a:p>
                      <a:pPr>
                        <a:lnSpc>
                          <a:spcPct val="100000"/>
                        </a:lnSpc>
                        <a:buNone/>
                      </a:pPr>
                      <a:r>
                        <a:rPr b="0" lang="en-US" sz="2800" spc="-1" strike="noStrike">
                          <a:solidFill>
                            <a:srgbClr val="d9d9d9"/>
                          </a:solidFill>
                          <a:latin typeface="Arial"/>
                          <a:ea typeface="DejaVu Sans"/>
                        </a:rPr>
                        <a:t>You can preview your poster at any time by pressing the </a:t>
                      </a:r>
                      <a:r>
                        <a:rPr b="0" lang="en-US" sz="2800" spc="-1" strike="noStrike">
                          <a:solidFill>
                            <a:srgbClr val="ffc000"/>
                          </a:solidFill>
                          <a:latin typeface="Arial"/>
                          <a:ea typeface="DejaVu Sans"/>
                        </a:rPr>
                        <a:t>F5 key</a:t>
                      </a:r>
                      <a:r>
                        <a:rPr b="0" lang="en-US" sz="2800" spc="-1" strike="noStrike">
                          <a:solidFill>
                            <a:srgbClr val="d9d9d9"/>
                          </a:solidFill>
                          <a:latin typeface="Arial"/>
                          <a:ea typeface="DejaVu Sans"/>
                        </a:rPr>
                        <a:t> on your keyboard. You will see on the screen what's on your poster and how it should look when printed. Press the </a:t>
                      </a:r>
                      <a:r>
                        <a:rPr b="0" lang="en-US" sz="2800" spc="-1" strike="noStrike">
                          <a:solidFill>
                            <a:srgbClr val="ffc000"/>
                          </a:solidFill>
                          <a:latin typeface="Arial"/>
                          <a:ea typeface="DejaVu Sans"/>
                        </a:rPr>
                        <a:t>ESC key </a:t>
                      </a:r>
                      <a:r>
                        <a:rPr b="0" lang="en-US" sz="2800" spc="-1" strike="noStrike">
                          <a:solidFill>
                            <a:srgbClr val="d9d9d9"/>
                          </a:solidFill>
                          <a:latin typeface="Arial"/>
                          <a:ea typeface="DejaVu Sans"/>
                        </a:rPr>
                        <a:t>to exit Preview.</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gridSpan="2">
                  <a:txBody>
                    <a:bodyPr lIns="182880" anchor="t">
                      <a:noAutofit/>
                    </a:bodyPr>
                    <a:p>
                      <a:pPr>
                        <a:lnSpc>
                          <a:spcPct val="100000"/>
                        </a:lnSpc>
                        <a:buNone/>
                      </a:pPr>
                      <a:r>
                        <a:rPr b="1" lang="en-US" sz="13800" spc="-1" strike="noStrike">
                          <a:solidFill>
                            <a:srgbClr val="d9d9d9"/>
                          </a:solidFill>
                          <a:latin typeface="Arial"/>
                          <a:ea typeface="DejaVu Sans"/>
                        </a:rPr>
                        <a:t>F5</a:t>
                      </a:r>
                      <a:r>
                        <a:rPr b="0" lang="en-US" sz="2800" spc="-1" strike="noStrike">
                          <a:solidFill>
                            <a:srgbClr val="d9d9d9"/>
                          </a:solidFill>
                          <a:latin typeface="Arial"/>
                          <a:ea typeface="DejaVu Sans"/>
                        </a:rPr>
                        <a:t> </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d0d0d"/>
                    </a:solidFill>
                  </a:tcPr>
                </a:tc>
                <a:tc hMerge="1">
                  <a:tcPr anchor="t" marL="90000" marR="90000">
                    <a:solidFill>
                      <a:srgbClr val="729fcf"/>
                    </a:solidFill>
                  </a:tcPr>
                </a:tc>
              </a:tr>
              <a:tr h="7395480">
                <a:tc gridSpan="3">
                  <a:txBody>
                    <a:bodyPr lIns="182880" anchor="t">
                      <a:noAutofit/>
                    </a:bodyPr>
                    <a:p>
                      <a:pPr>
                        <a:lnSpc>
                          <a:spcPct val="100000"/>
                        </a:lnSpc>
                        <a:buNone/>
                        <a:tabLst>
                          <a:tab algn="l" pos="0"/>
                        </a:tabLst>
                      </a:pPr>
                      <a:r>
                        <a:rPr b="1" lang="en-US" sz="3200" spc="-1" strike="noStrike">
                          <a:solidFill>
                            <a:srgbClr val="ffc000"/>
                          </a:solidFill>
                          <a:latin typeface="Arial"/>
                          <a:ea typeface="DejaVu Sans"/>
                        </a:rPr>
                        <a:t>How to print your poster</a:t>
                      </a:r>
                      <a:endParaRPr b="0" lang="ru-RU" sz="32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When you are ready to have your poster printed go online to </a:t>
                      </a:r>
                      <a:r>
                        <a:rPr b="0" lang="en-US" sz="2800" spc="-1" strike="noStrike">
                          <a:solidFill>
                            <a:srgbClr val="ffc000"/>
                          </a:solidFill>
                          <a:latin typeface="Arial"/>
                          <a:ea typeface="DejaVu Sans"/>
                        </a:rPr>
                        <a:t>PosterPresentations.com</a:t>
                      </a:r>
                      <a:r>
                        <a:rPr b="0" lang="en-US" sz="2800" spc="-1" strike="noStrike">
                          <a:solidFill>
                            <a:srgbClr val="d9d9d9"/>
                          </a:solidFill>
                          <a:latin typeface="Arial"/>
                          <a:ea typeface="DejaVu Sans"/>
                        </a:rPr>
                        <a:t> and click on the "</a:t>
                      </a:r>
                      <a:r>
                        <a:rPr b="0" lang="en-US" sz="2800" spc="-1" strike="noStrike">
                          <a:solidFill>
                            <a:srgbClr val="ffc000"/>
                          </a:solidFill>
                          <a:latin typeface="Arial"/>
                          <a:ea typeface="DejaVu Sans"/>
                        </a:rPr>
                        <a:t>Order Your Poster</a:t>
                      </a:r>
                      <a:r>
                        <a:rPr b="0" lang="en-US" sz="2800" spc="-1" strike="noStrike">
                          <a:solidFill>
                            <a:srgbClr val="d9d9d9"/>
                          </a:solidFill>
                          <a:latin typeface="Arial"/>
                          <a:ea typeface="DejaVu Sans"/>
                        </a:rPr>
                        <a:t>" button. You can have your poster printed on professional papers, fabric for easy traveling and a variety of other materials. </a:t>
                      </a:r>
                      <a:endParaRPr b="0" lang="ru-RU" sz="2800" spc="-1" strike="noStrike">
                        <a:latin typeface="Arial"/>
                      </a:endParaRPr>
                    </a:p>
                    <a:p>
                      <a:pPr>
                        <a:lnSpc>
                          <a:spcPct val="100000"/>
                        </a:lnSpc>
                        <a:buNone/>
                        <a:tabLst>
                          <a:tab algn="l" pos="0"/>
                        </a:tabLst>
                      </a:pPr>
                      <a:r>
                        <a:rPr b="0" lang="en-US" sz="2800" spc="-1" strike="noStrike">
                          <a:solidFill>
                            <a:srgbClr val="d9d9d9"/>
                          </a:solidFill>
                          <a:latin typeface="Arial"/>
                          <a:ea typeface="DejaVu Sans"/>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b="0" lang="ru-RU" sz="2800" spc="-1" strike="noStrike">
                        <a:latin typeface="Arial"/>
                      </a:endParaRPr>
                    </a:p>
                    <a:p>
                      <a:pPr>
                        <a:lnSpc>
                          <a:spcPct val="100000"/>
                        </a:lnSpc>
                        <a:buNone/>
                        <a:tabLst>
                          <a:tab algn="l" pos="0"/>
                        </a:tabLst>
                      </a:pPr>
                      <a:br/>
                      <a:r>
                        <a:rPr b="0" lang="en-US" sz="2800" spc="-1" strike="noStrike">
                          <a:solidFill>
                            <a:srgbClr val="d9d9d9"/>
                          </a:solidFill>
                          <a:latin typeface="Arial"/>
                          <a:ea typeface="DejaVu Sans"/>
                        </a:rPr>
                        <a:t>Go to </a:t>
                      </a:r>
                      <a:r>
                        <a:rPr b="0" lang="en-US" sz="2800" spc="-1" strike="noStrike">
                          <a:solidFill>
                            <a:srgbClr val="ffc000"/>
                          </a:solidFill>
                          <a:latin typeface="Arial"/>
                          <a:ea typeface="DejaVu Sans"/>
                        </a:rPr>
                        <a:t>PosterPresentations.com</a:t>
                      </a:r>
                      <a:r>
                        <a:rPr b="0" lang="en-US" sz="2800" spc="-1" strike="noStrike">
                          <a:solidFill>
                            <a:srgbClr val="d9d9d9"/>
                          </a:solidFill>
                          <a:latin typeface="Arial"/>
                          <a:ea typeface="DejaVu Sans"/>
                        </a:rPr>
                        <a:t> for more information.</a:t>
                      </a:r>
                      <a:endParaRPr b="0" lang="ru-RU" sz="28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hMerge="1">
                  <a:tcPr anchor="t" marL="90000" marR="90000">
                    <a:solidFill>
                      <a:srgbClr val="729fcf"/>
                    </a:solidFill>
                  </a:tcPr>
                </a:tc>
                <a:tc hMerge="1">
                  <a:tcPr anchor="t" marL="90000" marR="90000">
                    <a:solidFill>
                      <a:srgbClr val="729fcf"/>
                    </a:solidFill>
                  </a:tcPr>
                </a:tc>
              </a:tr>
              <a:tr h="1458360">
                <a:tc gridSpan="3">
                  <a:tcPr anchor="t" marL="18288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8"/>
                      <a:stretch/>
                    </a:blipFill>
                  </a:tcPr>
                </a:tc>
                <a:tc hMerge="1">
                  <a:tcPr anchor="t" marL="90000" marR="90000">
                    <a:solidFill>
                      <a:srgbClr val="729fcf"/>
                    </a:solidFill>
                  </a:tcPr>
                </a:tc>
                <a:tc hMerge="1">
                  <a:tcPr anchor="t" marL="90000" marR="90000">
                    <a:solidFill>
                      <a:srgbClr val="729fcf"/>
                    </a:solidFill>
                  </a:tcPr>
                </a:tc>
              </a:tr>
              <a:tr h="1983960">
                <a:tc gridSpan="2">
                  <a:txBody>
                    <a:bodyPr lIns="182880" anchor="t">
                      <a:noAutofit/>
                    </a:bodyPr>
                    <a:p>
                      <a:pPr>
                        <a:lnSpc>
                          <a:spcPts val="2599"/>
                        </a:lnSpc>
                        <a:buNone/>
                      </a:pPr>
                      <a:r>
                        <a:rPr b="0" lang="en-US" sz="2400" spc="-1" strike="noStrike">
                          <a:solidFill>
                            <a:srgbClr val="d9d9d9"/>
                          </a:solidFill>
                          <a:latin typeface="Arial"/>
                          <a:ea typeface="DejaVu Sans"/>
                        </a:rPr>
                        <a:t>© 2022 PosterPresentations.com</a:t>
                      </a:r>
                      <a:br/>
                      <a:r>
                        <a:rPr b="0" lang="en-US" sz="2400" spc="-1" strike="noStrike">
                          <a:solidFill>
                            <a:srgbClr val="d9d9d9"/>
                          </a:solidFill>
                          <a:latin typeface="Arial"/>
                          <a:ea typeface="DejaVu Sans"/>
                        </a:rPr>
                        <a:t>2117 Fourth Street , STE C        </a:t>
                      </a:r>
                      <a:endParaRPr b="0" lang="ru-RU" sz="2400" spc="-1" strike="noStrike">
                        <a:latin typeface="Arial"/>
                      </a:endParaRPr>
                    </a:p>
                    <a:p>
                      <a:pPr>
                        <a:lnSpc>
                          <a:spcPts val="2599"/>
                        </a:lnSpc>
                        <a:buNone/>
                      </a:pPr>
                      <a:r>
                        <a:rPr b="0" lang="en-US" sz="2400" spc="-1" strike="noStrike">
                          <a:solidFill>
                            <a:srgbClr val="d9d9d9"/>
                          </a:solidFill>
                          <a:latin typeface="Arial"/>
                          <a:ea typeface="DejaVu Sans"/>
                        </a:rPr>
                        <a:t>Berkeley CA 94710 USA</a:t>
                      </a:r>
                      <a:endParaRPr b="0" lang="ru-RU" sz="24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c hMerge="1">
                  <a:tcPr anchor="t" marL="90000" marR="90000">
                    <a:solidFill>
                      <a:srgbClr val="729fcf"/>
                    </a:solidFill>
                  </a:tcPr>
                </a:tc>
                <a:tc>
                  <a:txBody>
                    <a:bodyPr lIns="182880" anchor="t">
                      <a:noAutofit/>
                    </a:bodyPr>
                    <a:p>
                      <a:pPr>
                        <a:lnSpc>
                          <a:spcPct val="100000"/>
                        </a:lnSpc>
                        <a:buNone/>
                        <a:tabLst>
                          <a:tab algn="l" pos="0"/>
                        </a:tabLst>
                      </a:pPr>
                      <a:r>
                        <a:rPr b="1" lang="en-US" sz="2800" spc="-1" strike="noStrike">
                          <a:solidFill>
                            <a:srgbClr val="d0d0d0"/>
                          </a:solidFill>
                          <a:latin typeface="Arial"/>
                          <a:ea typeface="DejaVu Sans"/>
                        </a:rPr>
                        <a:t>For complete tutorials visit:</a:t>
                      </a:r>
                      <a:endParaRPr b="0" lang="ru-RU" sz="2800" spc="-1" strike="noStrike">
                        <a:latin typeface="Arial"/>
                      </a:endParaRPr>
                    </a:p>
                    <a:p>
                      <a:pPr>
                        <a:lnSpc>
                          <a:spcPct val="100000"/>
                        </a:lnSpc>
                        <a:buNone/>
                        <a:tabLst>
                          <a:tab algn="l" pos="0"/>
                        </a:tabLst>
                      </a:pPr>
                      <a:r>
                        <a:rPr b="1" lang="en-US" sz="2000" spc="-1" strike="noStrike">
                          <a:solidFill>
                            <a:srgbClr val="ffc000"/>
                          </a:solidFill>
                          <a:latin typeface="Arial"/>
                          <a:ea typeface="DejaVu Sans"/>
                        </a:rPr>
                        <a:t>https://www.posterpresentations.com/helpdesk.html</a:t>
                      </a:r>
                      <a:endParaRPr b="0" lang="ru-RU" sz="2000" spc="-1" strike="noStrike">
                        <a:latin typeface="Arial"/>
                      </a:endParaRPr>
                    </a:p>
                  </a:txBody>
                  <a:tcPr anchor="t" marL="182880" marR="91440">
                    <a:lnL w="12240">
                      <a:solidFill>
                        <a:srgbClr val="ffffff"/>
                      </a:solidFill>
                    </a:lnL>
                    <a:lnR w="12240">
                      <a:solidFill>
                        <a:srgbClr val="ffffff"/>
                      </a:solidFill>
                    </a:lnR>
                    <a:lnT w="12240">
                      <a:solidFill>
                        <a:srgbClr val="ffffff"/>
                      </a:solidFill>
                    </a:lnT>
                    <a:lnB w="12240">
                      <a:solidFill>
                        <a:srgbClr val="ffffff"/>
                      </a:solidFill>
                    </a:lnB>
                    <a:solidFill>
                      <a:srgbClr val="010101"/>
                    </a:solidFill>
                  </a:tcPr>
                </a:tc>
              </a:tr>
            </a:tbl>
          </a:graphicData>
        </a:graphic>
      </p:graphicFrame>
      <p:grpSp>
        <p:nvGrpSpPr>
          <p:cNvPr id="4" name="Group 4"/>
          <p:cNvGrpSpPr/>
          <p:nvPr/>
        </p:nvGrpSpPr>
        <p:grpSpPr>
          <a:xfrm>
            <a:off x="0" y="-29520"/>
            <a:ext cx="30274560" cy="5103720"/>
            <a:chOff x="0" y="-29520"/>
            <a:chExt cx="30274560" cy="5103720"/>
          </a:xfrm>
        </p:grpSpPr>
        <p:sp>
          <p:nvSpPr>
            <p:cNvPr id="5" name="Document 5"/>
            <p:cNvSpPr/>
            <p:nvPr/>
          </p:nvSpPr>
          <p:spPr>
            <a:xfrm>
              <a:off x="0" y="343080"/>
              <a:ext cx="30274560" cy="4731120"/>
            </a:xfrm>
            <a:prstGeom prst="flowChartDocument">
              <a:avLst/>
            </a:prstGeom>
            <a:gradFill rotWithShape="0">
              <a:gsLst>
                <a:gs pos="0">
                  <a:srgbClr val="c00000"/>
                </a:gs>
                <a:gs pos="100000">
                  <a:srgbClr val="ffc000"/>
                </a:gs>
              </a:gsLst>
              <a:lin ang="0"/>
            </a:gradFill>
            <a:ln w="25560">
              <a:noFill/>
            </a:ln>
          </p:spPr>
          <p:style>
            <a:lnRef idx="0"/>
            <a:fillRef idx="0"/>
            <a:effectRef idx="0"/>
            <a:fontRef idx="minor"/>
          </p:style>
        </p:sp>
        <p:sp>
          <p:nvSpPr>
            <p:cNvPr id="6" name="Document 6"/>
            <p:cNvSpPr/>
            <p:nvPr/>
          </p:nvSpPr>
          <p:spPr>
            <a:xfrm>
              <a:off x="0" y="-29520"/>
              <a:ext cx="30274560" cy="4731120"/>
            </a:xfrm>
            <a:prstGeom prst="flowChartDocument">
              <a:avLst/>
            </a:prstGeom>
            <a:solidFill>
              <a:srgbClr val="203864"/>
            </a:solidFill>
            <a:ln w="25560">
              <a:noFill/>
            </a:ln>
          </p:spPr>
          <p:style>
            <a:lnRef idx="0"/>
            <a:fillRef idx="0"/>
            <a:effectRef idx="0"/>
            <a:fontRef idx="minor"/>
          </p:style>
        </p:sp>
      </p:grpSp>
      <p:sp>
        <p:nvSpPr>
          <p:cNvPr id="7" name="PlaceHolder 1"/>
          <p:cNvSpPr>
            <a:spLocks noGrp="1"/>
          </p:cNvSpPr>
          <p:nvPr>
            <p:ph type="title"/>
          </p:nvPr>
        </p:nvSpPr>
        <p:spPr>
          <a:xfrm>
            <a:off x="1513440" y="1707840"/>
            <a:ext cx="27246960" cy="7147440"/>
          </a:xfrm>
          <a:prstGeom prst="rect">
            <a:avLst/>
          </a:prstGeom>
          <a:noFill/>
          <a:ln w="0">
            <a:noFill/>
          </a:ln>
        </p:spPr>
        <p:txBody>
          <a:bodyPr lIns="0" rIns="0" tIns="0" bIns="0" anchor="ctr">
            <a:noAutofit/>
          </a:bodyPr>
          <a:p>
            <a:r>
              <a:rPr b="0" lang="ru-RU" sz="4400" spc="-1" strike="noStrike">
                <a:solidFill>
                  <a:srgbClr val="000000"/>
                </a:solidFill>
                <a:latin typeface="Arial"/>
              </a:rPr>
              <a:t>Click to edit the title text format</a:t>
            </a:r>
            <a:endParaRPr b="0" lang="ru-RU" sz="4400" spc="-1" strike="noStrike">
              <a:solidFill>
                <a:srgbClr val="000000"/>
              </a:solidFill>
              <a:latin typeface="Arial"/>
            </a:endParaRPr>
          </a:p>
        </p:txBody>
      </p:sp>
      <p:sp>
        <p:nvSpPr>
          <p:cNvPr id="8" name="PlaceHolder 2"/>
          <p:cNvSpPr>
            <a:spLocks noGrp="1"/>
          </p:cNvSpPr>
          <p:nvPr>
            <p:ph type="body"/>
          </p:nvPr>
        </p:nvSpPr>
        <p:spPr>
          <a:xfrm>
            <a:off x="1513440" y="10015920"/>
            <a:ext cx="27247320" cy="2482560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ru-RU" sz="2800" spc="-1" strike="noStrike">
                <a:solidFill>
                  <a:srgbClr val="000000"/>
                </a:solidFill>
                <a:latin typeface="Arial"/>
              </a:rPr>
              <a:t>Click to edit the outline text format</a:t>
            </a:r>
            <a:endParaRPr b="0" lang="ru-RU"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ru-RU" sz="2000" spc="-1" strike="noStrike">
                <a:solidFill>
                  <a:srgbClr val="000000"/>
                </a:solidFill>
                <a:latin typeface="Arial"/>
              </a:rPr>
              <a:t>Second Outline Level</a:t>
            </a:r>
            <a:endParaRPr b="0" lang="ru-RU"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ru-RU" sz="1800" spc="-1" strike="noStrike">
                <a:solidFill>
                  <a:srgbClr val="000000"/>
                </a:solidFill>
                <a:latin typeface="Arial"/>
              </a:rPr>
              <a:t>Third Outline Level</a:t>
            </a:r>
            <a:endParaRPr b="0" lang="ru-RU"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ru-RU" sz="1800" spc="-1" strike="noStrike">
                <a:solidFill>
                  <a:srgbClr val="000000"/>
                </a:solidFill>
                <a:latin typeface="Arial"/>
              </a:rPr>
              <a:t>Fourth Outline Level</a:t>
            </a:r>
            <a:endParaRPr b="0" lang="ru-RU"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ru-RU" sz="2000" spc="-1" strike="noStrike">
                <a:solidFill>
                  <a:srgbClr val="000000"/>
                </a:solidFill>
                <a:latin typeface="Arial"/>
              </a:rPr>
              <a:t>Fifth Outline Level</a:t>
            </a:r>
            <a:endParaRPr b="0" lang="ru-RU"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ru-RU" sz="2000" spc="-1" strike="noStrike">
                <a:solidFill>
                  <a:srgbClr val="000000"/>
                </a:solidFill>
                <a:latin typeface="Arial"/>
              </a:rPr>
              <a:t>Sixth Outline Level</a:t>
            </a:r>
            <a:endParaRPr b="0" lang="ru-RU"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ru-RU" sz="2000" spc="-1" strike="noStrike">
                <a:solidFill>
                  <a:srgbClr val="000000"/>
                </a:solidFill>
                <a:latin typeface="Arial"/>
              </a:rPr>
              <a:t>Seventh Outline Level</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slideLayout" Target="../slideLayouts/slideLayout3.xml"/><Relationship Id="rId13"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p:nvPr>
        </p:nvSpPr>
        <p:spPr>
          <a:xfrm>
            <a:off x="793440" y="13418640"/>
            <a:ext cx="14298480" cy="3268800"/>
          </a:xfrm>
          <a:prstGeom prst="rect">
            <a:avLst/>
          </a:prstGeom>
          <a:noFill/>
          <a:ln w="0">
            <a:noFill/>
          </a:ln>
        </p:spPr>
        <p:txBody>
          <a:bodyPr lIns="223920" rIns="223920" tIns="223920" bIns="223920" anchor="t">
            <a:noAutofit/>
          </a:bodyPr>
          <a:p>
            <a:pPr marL="228600" indent="-228600">
              <a:lnSpc>
                <a:spcPct val="100000"/>
              </a:lnSpc>
              <a:spcBef>
                <a:spcPts val="561"/>
              </a:spcBef>
              <a:buNone/>
              <a:tabLst>
                <a:tab algn="l" pos="0"/>
              </a:tabLst>
            </a:pPr>
            <a:r>
              <a:rPr b="0" lang="ru-RU" sz="2800" spc="-1" strike="noStrike">
                <a:solidFill>
                  <a:srgbClr val="203864"/>
                </a:solidFill>
                <a:latin typeface="Century Gothic"/>
                <a:ea typeface="DejaVu Sans"/>
              </a:rPr>
              <a:t>В предлагаемом методе массивы данных, полученных со станций </a:t>
            </a:r>
            <a:r>
              <a:rPr b="0" lang="ru-RU" sz="2800" spc="-1" strike="noStrike">
                <a:solidFill>
                  <a:srgbClr val="203864"/>
                </a:solidFill>
                <a:latin typeface="Century Gothic"/>
                <a:ea typeface="DejaVu Sans"/>
              </a:rPr>
              <a:t>HiSCORE, </a:t>
            </a:r>
            <a:r>
              <a:rPr b="0" lang="ru-RU" sz="2800" spc="-1" strike="noStrike">
                <a:solidFill>
                  <a:srgbClr val="203864"/>
                </a:solidFill>
                <a:latin typeface="Century Gothic"/>
                <a:ea typeface="DejaVu Sans"/>
              </a:rPr>
              <a:t>представляем в виде изображений. Изображение может </a:t>
            </a:r>
            <a:r>
              <a:rPr b="0" lang="ru-RU" sz="2800" spc="-1" strike="noStrike">
                <a:solidFill>
                  <a:srgbClr val="203864"/>
                </a:solidFill>
                <a:latin typeface="Century Gothic"/>
                <a:ea typeface="DejaVu Sans"/>
              </a:rPr>
              <a:t>состоять из данных о времени регистрации сигнала и амплитудах </a:t>
            </a:r>
            <a:r>
              <a:rPr b="0" lang="ru-RU" sz="2800" spc="-1" strike="noStrike">
                <a:solidFill>
                  <a:srgbClr val="203864"/>
                </a:solidFill>
                <a:latin typeface="Century Gothic"/>
                <a:ea typeface="DejaVu Sans"/>
              </a:rPr>
              <a:t>сигнала.  Работая со временем регистрации сигнала, мы ищем </a:t>
            </a:r>
            <a:r>
              <a:rPr b="0" lang="ru-RU" sz="2800" spc="-1" strike="noStrike">
                <a:solidFill>
                  <a:srgbClr val="203864"/>
                </a:solidFill>
                <a:latin typeface="Century Gothic"/>
                <a:ea typeface="DejaVu Sans"/>
              </a:rPr>
              <a:t>изолинию по времени и используем ее для восстановления </a:t>
            </a:r>
            <a:r>
              <a:rPr b="0" lang="ru-RU" sz="2800" spc="-1" strike="noStrike">
                <a:solidFill>
                  <a:srgbClr val="203864"/>
                </a:solidFill>
                <a:latin typeface="Century Gothic"/>
                <a:ea typeface="DejaVu Sans"/>
              </a:rPr>
              <a:t>направления оси ливня. Для определения временной изолинии </a:t>
            </a:r>
            <a:r>
              <a:rPr b="0" lang="ru-RU" sz="2800" spc="-1" strike="noStrike">
                <a:solidFill>
                  <a:srgbClr val="203864"/>
                </a:solidFill>
                <a:latin typeface="Century Gothic"/>
                <a:ea typeface="DejaVu Sans"/>
              </a:rPr>
              <a:t>используется метод свёрточных нейронных сетей.</a:t>
            </a:r>
            <a:r>
              <a:rPr b="0" lang="en-US" sz="2800" spc="-1" strike="noStrike">
                <a:solidFill>
                  <a:srgbClr val="203864"/>
                </a:solidFill>
                <a:latin typeface="Century Gothic"/>
                <a:ea typeface="DejaVu Sans"/>
              </a:rPr>
              <a:t> </a:t>
            </a:r>
            <a:endParaRPr b="0" lang="ru-RU" sz="2800" spc="-1" strike="noStrike">
              <a:solidFill>
                <a:srgbClr val="000000"/>
              </a:solidFill>
              <a:latin typeface="Arial"/>
            </a:endParaRPr>
          </a:p>
        </p:txBody>
      </p:sp>
      <p:sp>
        <p:nvSpPr>
          <p:cNvPr id="52" name="PlaceHolder 2"/>
          <p:cNvSpPr>
            <a:spLocks noGrp="1"/>
          </p:cNvSpPr>
          <p:nvPr>
            <p:ph/>
          </p:nvPr>
        </p:nvSpPr>
        <p:spPr>
          <a:xfrm>
            <a:off x="624960" y="12088800"/>
            <a:ext cx="14287320" cy="1288080"/>
          </a:xfrm>
          <a:prstGeom prst="rect">
            <a:avLst/>
          </a:prstGeom>
          <a:solidFill>
            <a:srgbClr val="203864"/>
          </a:solidFill>
          <a:ln w="0">
            <a:noFill/>
          </a:ln>
        </p:spPr>
        <p:txBody>
          <a:bodyPr lIns="89640" rIns="89640" tIns="89640" bIns="89640" anchor="t">
            <a:noAutofit/>
          </a:bodyPr>
          <a:p>
            <a:pPr marL="228600" indent="-228600" algn="ctr">
              <a:lnSpc>
                <a:spcPct val="100000"/>
              </a:lnSpc>
              <a:spcBef>
                <a:spcPts val="720"/>
              </a:spcBef>
              <a:buNone/>
              <a:tabLst>
                <a:tab algn="l" pos="0"/>
              </a:tabLst>
            </a:pPr>
            <a:r>
              <a:rPr b="1" lang="ru-RU" sz="3600" spc="-1" strike="noStrike">
                <a:solidFill>
                  <a:srgbClr val="ffffff"/>
                </a:solidFill>
                <a:latin typeface="Century Gothic"/>
                <a:ea typeface="DejaVu Sans"/>
              </a:rPr>
              <a:t>Метод глубокого обучения для эксперимента </a:t>
            </a:r>
            <a:r>
              <a:rPr b="1" lang="en-US" sz="3600" spc="-1" strike="noStrike">
                <a:solidFill>
                  <a:srgbClr val="ffffff"/>
                </a:solidFill>
                <a:latin typeface="Century Gothic"/>
                <a:ea typeface="DejaVu Sans"/>
              </a:rPr>
              <a:t>TAIGA-HiSCORE</a:t>
            </a:r>
            <a:endParaRPr b="0" lang="ru-RU" sz="3600" spc="-1" strike="noStrike">
              <a:solidFill>
                <a:srgbClr val="000000"/>
              </a:solidFill>
              <a:latin typeface="Arial"/>
            </a:endParaRPr>
          </a:p>
        </p:txBody>
      </p:sp>
      <p:sp>
        <p:nvSpPr>
          <p:cNvPr id="53" name="PlaceHolder 3"/>
          <p:cNvSpPr>
            <a:spLocks noGrp="1"/>
          </p:cNvSpPr>
          <p:nvPr>
            <p:ph/>
          </p:nvPr>
        </p:nvSpPr>
        <p:spPr>
          <a:xfrm>
            <a:off x="630720" y="26683200"/>
            <a:ext cx="14290560" cy="734040"/>
          </a:xfrm>
          <a:prstGeom prst="rect">
            <a:avLst/>
          </a:prstGeom>
          <a:solidFill>
            <a:srgbClr val="203864"/>
          </a:solidFill>
          <a:ln w="0">
            <a:noFill/>
          </a:ln>
        </p:spPr>
        <p:txBody>
          <a:bodyPr lIns="89640" rIns="89640" tIns="89640" bIns="89640" anchor="t">
            <a:noAutofit/>
          </a:bodyPr>
          <a:p>
            <a:pPr marL="228600" indent="-228600" algn="ctr">
              <a:lnSpc>
                <a:spcPct val="100000"/>
              </a:lnSpc>
              <a:spcBef>
                <a:spcPts val="720"/>
              </a:spcBef>
              <a:buNone/>
              <a:tabLst>
                <a:tab algn="l" pos="0"/>
              </a:tabLst>
            </a:pPr>
            <a:r>
              <a:rPr b="1" lang="ru-RU" sz="3600" spc="-1" strike="noStrike">
                <a:solidFill>
                  <a:srgbClr val="ffffff"/>
                </a:solidFill>
                <a:latin typeface="Century Gothic"/>
                <a:ea typeface="DejaVu Sans"/>
              </a:rPr>
              <a:t>Архитектура нейронной сети</a:t>
            </a:r>
            <a:endParaRPr b="0" lang="ru-RU" sz="3600" spc="-1" strike="noStrike">
              <a:solidFill>
                <a:srgbClr val="000000"/>
              </a:solidFill>
              <a:latin typeface="Arial"/>
            </a:endParaRPr>
          </a:p>
        </p:txBody>
      </p:sp>
      <p:sp>
        <p:nvSpPr>
          <p:cNvPr id="54" name="PlaceHolder 4"/>
          <p:cNvSpPr>
            <a:spLocks noGrp="1"/>
          </p:cNvSpPr>
          <p:nvPr>
            <p:ph/>
          </p:nvPr>
        </p:nvSpPr>
        <p:spPr>
          <a:xfrm>
            <a:off x="15353280" y="36489600"/>
            <a:ext cx="14286960" cy="734040"/>
          </a:xfrm>
          <a:prstGeom prst="rect">
            <a:avLst/>
          </a:prstGeom>
          <a:solidFill>
            <a:srgbClr val="203864"/>
          </a:solidFill>
          <a:ln w="0">
            <a:noFill/>
          </a:ln>
        </p:spPr>
        <p:txBody>
          <a:bodyPr lIns="89640" rIns="89640" tIns="89640" bIns="89640" anchor="t">
            <a:noAutofit/>
          </a:bodyPr>
          <a:p>
            <a:pPr marL="228600" indent="-228600" algn="ctr">
              <a:lnSpc>
                <a:spcPct val="100000"/>
              </a:lnSpc>
              <a:spcBef>
                <a:spcPts val="720"/>
              </a:spcBef>
              <a:buNone/>
              <a:tabLst>
                <a:tab algn="l" pos="0"/>
              </a:tabLst>
            </a:pPr>
            <a:r>
              <a:rPr b="1" lang="ru-RU" sz="3600" spc="-1" strike="noStrike">
                <a:solidFill>
                  <a:srgbClr val="ffffff"/>
                </a:solidFill>
                <a:latin typeface="Century Gothic"/>
                <a:ea typeface="DejaVu Sans"/>
              </a:rPr>
              <a:t>Выводы</a:t>
            </a:r>
            <a:endParaRPr b="0" lang="ru-RU" sz="3600" spc="-1" strike="noStrike">
              <a:solidFill>
                <a:srgbClr val="000000"/>
              </a:solidFill>
              <a:latin typeface="Arial"/>
            </a:endParaRPr>
          </a:p>
        </p:txBody>
      </p:sp>
      <p:sp>
        <p:nvSpPr>
          <p:cNvPr id="55" name="PlaceHolder 5"/>
          <p:cNvSpPr>
            <a:spLocks noGrp="1"/>
          </p:cNvSpPr>
          <p:nvPr>
            <p:ph/>
          </p:nvPr>
        </p:nvSpPr>
        <p:spPr>
          <a:xfrm>
            <a:off x="15544800" y="15553800"/>
            <a:ext cx="14181840" cy="5417640"/>
          </a:xfrm>
          <a:prstGeom prst="rect">
            <a:avLst/>
          </a:prstGeom>
          <a:noFill/>
          <a:ln w="0">
            <a:noFill/>
          </a:ln>
        </p:spPr>
        <p:txBody>
          <a:bodyPr lIns="223920" rIns="223920" tIns="223920" bIns="223920" anchor="t">
            <a:noAutofit/>
          </a:bodyPr>
          <a:p>
            <a:pPr marL="228600" indent="-228600">
              <a:lnSpc>
                <a:spcPct val="100000"/>
              </a:lnSpc>
              <a:spcBef>
                <a:spcPts val="561"/>
              </a:spcBef>
              <a:buNone/>
              <a:tabLst>
                <a:tab algn="l" pos="0"/>
              </a:tabLst>
            </a:pPr>
            <a:r>
              <a:rPr b="0" lang="ru-RU" sz="2800" spc="-1" strike="noStrike">
                <a:solidFill>
                  <a:srgbClr val="203864"/>
                </a:solidFill>
                <a:latin typeface="Century Gothic"/>
                <a:ea typeface="DejaVu Sans"/>
              </a:rPr>
              <a:t>Суммарная среднеквадратичная ошибка модели (результат работы </a:t>
            </a:r>
            <a:r>
              <a:rPr b="0" lang="ru-RU" sz="2800" spc="-1" strike="noStrike">
                <a:solidFill>
                  <a:srgbClr val="203864"/>
                </a:solidFill>
                <a:latin typeface="Century Gothic"/>
                <a:ea typeface="DejaVu Sans"/>
              </a:rPr>
              <a:t>нейронной сети): </a:t>
            </a:r>
            <a:r>
              <a:rPr b="1" i="1" lang="en-US" sz="2800" spc="-1" strike="noStrike">
                <a:solidFill>
                  <a:srgbClr val="203864"/>
                </a:solidFill>
                <a:latin typeface="Century Gothic"/>
                <a:ea typeface="DejaVu Sans"/>
              </a:rPr>
              <a:t>MSE</a:t>
            </a:r>
            <a:r>
              <a:rPr b="0" lang="en-US" sz="2800" spc="-1" strike="noStrike">
                <a:solidFill>
                  <a:srgbClr val="203864"/>
                </a:solidFill>
                <a:latin typeface="Century Gothic"/>
                <a:ea typeface="DejaVu Sans"/>
              </a:rPr>
              <a:t>  =</a:t>
            </a:r>
            <a:r>
              <a:rPr b="0" lang="ru-RU" sz="2800" spc="-1" strike="noStrike">
                <a:solidFill>
                  <a:srgbClr val="203864"/>
                </a:solidFill>
                <a:latin typeface="Century Gothic"/>
                <a:ea typeface="DejaVu Sans"/>
              </a:rPr>
              <a:t> 2.85.</a:t>
            </a:r>
            <a:endParaRPr b="0" lang="ru-RU" sz="2800" spc="-1" strike="noStrike">
              <a:solidFill>
                <a:srgbClr val="000000"/>
              </a:solidFill>
              <a:latin typeface="Arial"/>
            </a:endParaRPr>
          </a:p>
          <a:p>
            <a:pPr marL="228600" indent="-228600">
              <a:lnSpc>
                <a:spcPct val="100000"/>
              </a:lnSpc>
              <a:spcBef>
                <a:spcPts val="561"/>
              </a:spcBef>
              <a:buNone/>
              <a:tabLst>
                <a:tab algn="l" pos="0"/>
              </a:tabLst>
            </a:pPr>
            <a:r>
              <a:rPr b="0" lang="ru-RU" sz="2800" spc="-1" strike="noStrike">
                <a:solidFill>
                  <a:srgbClr val="203864"/>
                </a:solidFill>
                <a:latin typeface="Century Gothic"/>
                <a:ea typeface="DejaVu Sans"/>
              </a:rPr>
              <a:t>Средняя абсолютная ошибка для параметров</a:t>
            </a:r>
            <a:r>
              <a:rPr b="0" lang="en-US" sz="2800" spc="-1" strike="noStrike">
                <a:solidFill>
                  <a:srgbClr val="203864"/>
                </a:solidFill>
                <a:latin typeface="Century Gothic"/>
                <a:ea typeface="DejaVu Sans"/>
              </a:rPr>
              <a:t>:</a:t>
            </a:r>
            <a:r>
              <a:rPr b="0" lang="ru-RU" sz="2800" spc="-1" strike="noStrike">
                <a:solidFill>
                  <a:srgbClr val="203864"/>
                </a:solidFill>
                <a:latin typeface="Century Gothic"/>
                <a:ea typeface="DejaVu Sans"/>
              </a:rPr>
              <a:t>	</a:t>
            </a:r>
            <a:r>
              <a:rPr b="0" lang="ru-RU" sz="2800" spc="-1" strike="noStrike">
                <a:solidFill>
                  <a:srgbClr val="203864"/>
                </a:solidFill>
                <a:latin typeface="Century Gothic"/>
                <a:ea typeface="DejaVu Sans"/>
              </a:rPr>
              <a:t>	</a:t>
            </a:r>
            <a:r>
              <a:rPr b="0" lang="ru-RU" sz="2800" spc="-1" strike="noStrike">
                <a:solidFill>
                  <a:srgbClr val="203864"/>
                </a:solidFill>
                <a:latin typeface="Century Gothic"/>
                <a:ea typeface="DejaVu Sans"/>
              </a:rPr>
              <a:t>	</a:t>
            </a:r>
            <a:r>
              <a:rPr b="0" lang="ru-RU" sz="2800" spc="-1" strike="noStrike">
                <a:solidFill>
                  <a:srgbClr val="203864"/>
                </a:solidFill>
                <a:latin typeface="Century Gothic"/>
                <a:ea typeface="DejaVu Sans"/>
              </a:rPr>
              <a:t>	</a:t>
            </a:r>
            <a:endParaRPr b="0" lang="ru-RU" sz="2800" spc="-1" strike="noStrike">
              <a:solidFill>
                <a:srgbClr val="000000"/>
              </a:solidFill>
              <a:latin typeface="Arial"/>
            </a:endParaRPr>
          </a:p>
          <a:p>
            <a:pPr marL="228600" indent="-228600">
              <a:lnSpc>
                <a:spcPct val="100000"/>
              </a:lnSpc>
              <a:spcBef>
                <a:spcPts val="561"/>
              </a:spcBef>
              <a:buNone/>
              <a:tabLst>
                <a:tab algn="l" pos="0"/>
              </a:tabLst>
            </a:pPr>
            <a:endParaRPr b="0" lang="ru-RU" sz="2800" spc="-1" strike="noStrike">
              <a:solidFill>
                <a:srgbClr val="000000"/>
              </a:solidFill>
              <a:latin typeface="Arial"/>
            </a:endParaRPr>
          </a:p>
          <a:p>
            <a:pPr marL="228600" indent="-228600" algn="ctr">
              <a:lnSpc>
                <a:spcPct val="100000"/>
              </a:lnSpc>
              <a:spcBef>
                <a:spcPts val="561"/>
              </a:spcBef>
              <a:buNone/>
              <a:tabLst>
                <a:tab algn="l" pos="0"/>
              </a:tabLst>
            </a:pPr>
            <a:r>
              <a:rPr b="0" lang="ru-RU" sz="2800" spc="-1" strike="noStrike">
                <a:solidFill>
                  <a:srgbClr val="203864"/>
                </a:solidFill>
                <a:highlight>
                  <a:srgbClr val="eaeaea"/>
                </a:highlight>
                <a:latin typeface="Century Gothic"/>
                <a:ea typeface="DejaVu Sans"/>
              </a:rPr>
              <a:t>Средняя абсолютная ошибка </a:t>
            </a:r>
            <a:r>
              <a:rPr b="0" lang="el-GR" sz="2800" spc="-1" strike="noStrike">
                <a:solidFill>
                  <a:srgbClr val="203864"/>
                </a:solidFill>
                <a:highlight>
                  <a:srgbClr val="eaeaea"/>
                </a:highlight>
                <a:latin typeface="Century Gothic"/>
                <a:ea typeface="DejaVu Sans"/>
              </a:rPr>
              <a:t>θ</a:t>
            </a:r>
            <a:r>
              <a:rPr b="0" lang="en-US" sz="2800" spc="-1" strike="noStrike">
                <a:solidFill>
                  <a:srgbClr val="203864"/>
                </a:solidFill>
                <a:highlight>
                  <a:srgbClr val="eaeaea"/>
                </a:highlight>
                <a:latin typeface="Century Gothic"/>
                <a:ea typeface="DejaVu Sans"/>
              </a:rPr>
              <a:t>: 0.97</a:t>
            </a:r>
            <a:r>
              <a:rPr b="0" lang="ru-RU" sz="2800" spc="-1" strike="noStrike">
                <a:solidFill>
                  <a:srgbClr val="203864"/>
                </a:solidFill>
                <a:highlight>
                  <a:srgbClr val="eaeaea"/>
                </a:highlight>
                <a:latin typeface="Century Gothic"/>
                <a:ea typeface="DejaVu Sans"/>
              </a:rPr>
              <a:t>◦</a:t>
            </a:r>
            <a:endParaRPr b="0" lang="ru-RU" sz="2800" spc="-1" strike="noStrike">
              <a:solidFill>
                <a:srgbClr val="000000"/>
              </a:solidFill>
              <a:latin typeface="Arial"/>
            </a:endParaRPr>
          </a:p>
          <a:p>
            <a:pPr marL="228600" indent="-228600" algn="ctr">
              <a:lnSpc>
                <a:spcPct val="100000"/>
              </a:lnSpc>
              <a:spcBef>
                <a:spcPts val="561"/>
              </a:spcBef>
              <a:buNone/>
              <a:tabLst>
                <a:tab algn="l" pos="0"/>
              </a:tabLst>
            </a:pPr>
            <a:r>
              <a:rPr b="0" lang="ru-RU" sz="2800" spc="-1" strike="noStrike">
                <a:solidFill>
                  <a:srgbClr val="203864"/>
                </a:solidFill>
                <a:highlight>
                  <a:srgbClr val="eaeaea"/>
                </a:highlight>
                <a:latin typeface="Century Gothic"/>
                <a:ea typeface="DejaVu Sans"/>
              </a:rPr>
              <a:t>Средняя абсолютная ошибка </a:t>
            </a:r>
            <a:r>
              <a:rPr b="0" lang="el-GR" sz="2800" spc="-1" strike="noStrike">
                <a:solidFill>
                  <a:srgbClr val="203864"/>
                </a:solidFill>
                <a:highlight>
                  <a:srgbClr val="eaeaea"/>
                </a:highlight>
                <a:latin typeface="Century Gothic"/>
                <a:ea typeface="DejaVu Sans"/>
              </a:rPr>
              <a:t>φ</a:t>
            </a:r>
            <a:r>
              <a:rPr b="0" lang="en-US" sz="2800" spc="-1" strike="noStrike">
                <a:solidFill>
                  <a:srgbClr val="203864"/>
                </a:solidFill>
                <a:highlight>
                  <a:srgbClr val="eaeaea"/>
                </a:highlight>
                <a:latin typeface="Century Gothic"/>
                <a:ea typeface="DejaVu Sans"/>
              </a:rPr>
              <a:t>: </a:t>
            </a:r>
            <a:r>
              <a:rPr b="0" lang="ru-RU" sz="2800" spc="-1" strike="noStrike">
                <a:solidFill>
                  <a:srgbClr val="203864"/>
                </a:solidFill>
                <a:highlight>
                  <a:srgbClr val="eaeaea"/>
                </a:highlight>
                <a:latin typeface="Century Gothic"/>
                <a:ea typeface="DejaVu Sans"/>
              </a:rPr>
              <a:t>1.</a:t>
            </a:r>
            <a:r>
              <a:rPr b="0" lang="en-US" sz="2800" spc="-1" strike="noStrike">
                <a:solidFill>
                  <a:srgbClr val="203864"/>
                </a:solidFill>
                <a:highlight>
                  <a:srgbClr val="eaeaea"/>
                </a:highlight>
                <a:latin typeface="Century Gothic"/>
                <a:ea typeface="DejaVu Sans"/>
              </a:rPr>
              <a:t>38</a:t>
            </a:r>
            <a:r>
              <a:rPr b="0" lang="ru-RU" sz="2800" spc="-1" strike="noStrike">
                <a:solidFill>
                  <a:srgbClr val="203864"/>
                </a:solidFill>
                <a:highlight>
                  <a:srgbClr val="eaeaea"/>
                </a:highlight>
                <a:latin typeface="Century Gothic"/>
                <a:ea typeface="DejaVu Sans"/>
              </a:rPr>
              <a:t>◦</a:t>
            </a:r>
            <a:endParaRPr b="0" lang="ru-RU" sz="2800" spc="-1" strike="noStrike">
              <a:solidFill>
                <a:srgbClr val="000000"/>
              </a:solidFill>
              <a:latin typeface="Arial"/>
            </a:endParaRPr>
          </a:p>
          <a:p>
            <a:pPr marL="228600" indent="-228600">
              <a:lnSpc>
                <a:spcPct val="100000"/>
              </a:lnSpc>
              <a:spcBef>
                <a:spcPts val="561"/>
              </a:spcBef>
              <a:buNone/>
              <a:tabLst>
                <a:tab algn="l" pos="0"/>
              </a:tabLst>
            </a:pPr>
            <a:endParaRPr b="0" lang="ru-RU" sz="2800" spc="-1" strike="noStrike">
              <a:solidFill>
                <a:srgbClr val="000000"/>
              </a:solidFill>
              <a:latin typeface="Arial"/>
            </a:endParaRPr>
          </a:p>
          <a:p>
            <a:pPr marL="228600" indent="-228600">
              <a:lnSpc>
                <a:spcPct val="100000"/>
              </a:lnSpc>
              <a:spcBef>
                <a:spcPts val="561"/>
              </a:spcBef>
              <a:buNone/>
              <a:tabLst>
                <a:tab algn="l" pos="0"/>
              </a:tabLst>
            </a:pPr>
            <a:r>
              <a:rPr b="0" lang="ru-RU" sz="2800" spc="-1" strike="noStrike">
                <a:solidFill>
                  <a:srgbClr val="203864"/>
                </a:solidFill>
                <a:highlight>
                  <a:srgbClr val="ffffff"/>
                </a:highlight>
                <a:latin typeface="Century Gothic"/>
                <a:ea typeface="DejaVu Sans"/>
              </a:rPr>
              <a:t>Ошибки для событий с разным количеством сработавших станций могут </a:t>
            </a:r>
            <a:r>
              <a:rPr b="0" lang="ru-RU" sz="2800" spc="-1" strike="noStrike">
                <a:solidFill>
                  <a:srgbClr val="203864"/>
                </a:solidFill>
                <a:highlight>
                  <a:srgbClr val="ffffff"/>
                </a:highlight>
                <a:latin typeface="Century Gothic"/>
                <a:ea typeface="DejaVu Sans"/>
              </a:rPr>
              <a:t>существенно различаться. В связи с этим, был проведен анализ </a:t>
            </a:r>
            <a:r>
              <a:rPr b="0" lang="ru-RU" sz="2800" spc="-1" strike="noStrike">
                <a:solidFill>
                  <a:srgbClr val="203864"/>
                </a:solidFill>
                <a:highlight>
                  <a:srgbClr val="ffffff"/>
                </a:highlight>
                <a:latin typeface="Century Gothic"/>
                <a:ea typeface="DejaVu Sans"/>
              </a:rPr>
              <a:t>событий с количеством сработавших станций больше десяти и меньше </a:t>
            </a:r>
            <a:r>
              <a:rPr b="0" lang="ru-RU" sz="2800" spc="-1" strike="noStrike">
                <a:solidFill>
                  <a:srgbClr val="203864"/>
                </a:solidFill>
                <a:highlight>
                  <a:srgbClr val="ffffff"/>
                </a:highlight>
                <a:latin typeface="Century Gothic"/>
                <a:ea typeface="DejaVu Sans"/>
              </a:rPr>
              <a:t>десяти.</a:t>
            </a:r>
            <a:endParaRPr b="0" lang="ru-RU" sz="2800" spc="-1" strike="noStrike">
              <a:solidFill>
                <a:srgbClr val="000000"/>
              </a:solidFill>
              <a:latin typeface="Arial"/>
            </a:endParaRPr>
          </a:p>
        </p:txBody>
      </p:sp>
      <p:sp>
        <p:nvSpPr>
          <p:cNvPr id="56" name="PlaceHolder 6"/>
          <p:cNvSpPr>
            <a:spLocks noGrp="1"/>
          </p:cNvSpPr>
          <p:nvPr>
            <p:ph/>
          </p:nvPr>
        </p:nvSpPr>
        <p:spPr>
          <a:xfrm>
            <a:off x="837360" y="27484560"/>
            <a:ext cx="14299560" cy="3467520"/>
          </a:xfrm>
          <a:prstGeom prst="rect">
            <a:avLst/>
          </a:prstGeom>
          <a:noFill/>
          <a:ln w="0">
            <a:noFill/>
          </a:ln>
        </p:spPr>
        <p:txBody>
          <a:bodyPr lIns="223920" rIns="223920" tIns="223920" bIns="223920" anchor="t">
            <a:noAutofit/>
          </a:bodyPr>
          <a:p>
            <a:pPr marL="228600" indent="-228600">
              <a:lnSpc>
                <a:spcPct val="100000"/>
              </a:lnSpc>
              <a:spcBef>
                <a:spcPts val="561"/>
              </a:spcBef>
              <a:buNone/>
              <a:tabLst>
                <a:tab algn="l" pos="0"/>
              </a:tabLst>
            </a:pPr>
            <a:r>
              <a:rPr b="0" lang="ru-RU" sz="2800" spc="-1" strike="noStrike">
                <a:solidFill>
                  <a:srgbClr val="203864"/>
                </a:solidFill>
                <a:latin typeface="Century Gothic"/>
                <a:ea typeface="DejaVu Sans"/>
              </a:rPr>
              <a:t>  </a:t>
            </a:r>
            <a:r>
              <a:rPr b="0" lang="ru-RU" sz="2800" spc="-1" strike="noStrike">
                <a:solidFill>
                  <a:srgbClr val="203864"/>
                </a:solidFill>
                <a:latin typeface="Century Gothic"/>
                <a:ea typeface="DejaVu Sans"/>
              </a:rPr>
              <a:t>Модель представляет собой свёрточную нейронную сеть с </a:t>
            </a:r>
            <a:r>
              <a:rPr b="0" lang="ru-RU" sz="2800" spc="-1" strike="noStrike">
                <a:solidFill>
                  <a:srgbClr val="203864"/>
                </a:solidFill>
                <a:latin typeface="Century Gothic"/>
                <a:ea typeface="DejaVu Sans"/>
              </a:rPr>
              <a:t>последовательным соединением нейронных слоев, на вход которой </a:t>
            </a:r>
            <a:r>
              <a:rPr b="0" lang="ru-RU" sz="2800" spc="-1" strike="noStrike">
                <a:solidFill>
                  <a:srgbClr val="203864"/>
                </a:solidFill>
                <a:latin typeface="Century Gothic"/>
                <a:ea typeface="DejaVu Sans"/>
              </a:rPr>
              <a:t>подаются многомерные массивы формата </a:t>
            </a:r>
            <a:r>
              <a:rPr b="1" lang="ru-RU" sz="2800" spc="-1" strike="noStrike">
                <a:solidFill>
                  <a:srgbClr val="203864"/>
                </a:solidFill>
                <a:latin typeface="Century Gothic"/>
                <a:ea typeface="DejaVu Sans"/>
              </a:rPr>
              <a:t>(10,8,1), </a:t>
            </a:r>
            <a:r>
              <a:rPr b="0" lang="ru-RU" sz="2800" spc="-1" strike="noStrike">
                <a:solidFill>
                  <a:srgbClr val="203864"/>
                </a:solidFill>
                <a:latin typeface="Century Gothic"/>
                <a:ea typeface="DejaVu Sans"/>
              </a:rPr>
              <a:t>которые </a:t>
            </a:r>
            <a:r>
              <a:rPr b="0" lang="ru-RU" sz="2800" spc="-1" strike="noStrike">
                <a:solidFill>
                  <a:srgbClr val="203864"/>
                </a:solidFill>
                <a:latin typeface="Century Gothic"/>
                <a:ea typeface="DejaVu Sans"/>
              </a:rPr>
              <a:t>содержат информацию о временах регистрации сигнала ШАЛ. Для </a:t>
            </a:r>
            <a:r>
              <a:rPr b="0" lang="ru-RU" sz="2800" spc="-1" strike="noStrike">
                <a:solidFill>
                  <a:srgbClr val="203864"/>
                </a:solidFill>
                <a:latin typeface="Century Gothic"/>
                <a:ea typeface="DejaVu Sans"/>
              </a:rPr>
              <a:t>извлечения значимых признаков из двумерных массивов данных, </a:t>
            </a:r>
            <a:r>
              <a:rPr b="0" lang="ru-RU" sz="2800" spc="-1" strike="noStrike">
                <a:solidFill>
                  <a:srgbClr val="203864"/>
                </a:solidFill>
                <a:latin typeface="Century Gothic"/>
                <a:ea typeface="DejaVu Sans"/>
              </a:rPr>
              <a:t>первыми в нейронной сети идут сверточные слои – слои нейронной </a:t>
            </a:r>
            <a:r>
              <a:rPr b="0" lang="ru-RU" sz="2800" spc="-1" strike="noStrike">
                <a:solidFill>
                  <a:srgbClr val="203864"/>
                </a:solidFill>
                <a:latin typeface="Century Gothic"/>
                <a:ea typeface="DejaVu Sans"/>
              </a:rPr>
              <a:t>сети, в которых используется операция свёртки.</a:t>
            </a:r>
            <a:endParaRPr b="0" lang="ru-RU" sz="2800" spc="-1" strike="noStrike">
              <a:solidFill>
                <a:srgbClr val="000000"/>
              </a:solidFill>
              <a:latin typeface="Arial"/>
            </a:endParaRPr>
          </a:p>
        </p:txBody>
      </p:sp>
      <p:sp>
        <p:nvSpPr>
          <p:cNvPr id="57" name="PlaceHolder 7"/>
          <p:cNvSpPr>
            <a:spLocks noGrp="1"/>
          </p:cNvSpPr>
          <p:nvPr>
            <p:ph/>
          </p:nvPr>
        </p:nvSpPr>
        <p:spPr>
          <a:xfrm>
            <a:off x="4091040" y="431640"/>
            <a:ext cx="22092840" cy="2308680"/>
          </a:xfrm>
          <a:prstGeom prst="rect">
            <a:avLst/>
          </a:prstGeom>
          <a:noFill/>
          <a:ln w="0">
            <a:noFill/>
          </a:ln>
        </p:spPr>
        <p:txBody>
          <a:bodyPr lIns="77400" rIns="77400" tIns="38520" bIns="38520" anchor="t">
            <a:noAutofit/>
          </a:bodyPr>
          <a:p>
            <a:pPr marL="432000" indent="-324000" algn="ctr">
              <a:lnSpc>
                <a:spcPct val="100000"/>
              </a:lnSpc>
              <a:spcBef>
                <a:spcPts val="839"/>
              </a:spcBef>
              <a:buClr>
                <a:srgbClr val="000000"/>
              </a:buClr>
              <a:buSzPct val="45000"/>
              <a:buFont typeface="Wingdings" charset="2"/>
              <a:buChar char=""/>
              <a:tabLst>
                <a:tab algn="l" pos="0"/>
              </a:tabLst>
            </a:pPr>
            <a:r>
              <a:rPr b="1" lang="ru-RU" sz="4200" spc="-1" strike="noStrike">
                <a:solidFill>
                  <a:srgbClr val="ffffff"/>
                </a:solidFill>
                <a:latin typeface="Segoe UI Variable Text Semibold"/>
                <a:ea typeface="DejaVu Sans"/>
              </a:rPr>
              <a:t>ПРИМЕНЕНИЕ СВЕРТОЧНЫХ НЕЙРОННЫХ СЕТЕЙ ДЛЯ АНАЛИЗА ДАННЫХ В ЭКСПЕРИМЕНТЕ TAIGA-HiSCORE </a:t>
            </a:r>
            <a:endParaRPr b="0" lang="ru-RU" sz="4200" spc="-1" strike="noStrike">
              <a:solidFill>
                <a:srgbClr val="000000"/>
              </a:solidFill>
              <a:latin typeface="Arial"/>
            </a:endParaRPr>
          </a:p>
          <a:p>
            <a:pPr marL="432000" indent="-324000" algn="ctr">
              <a:lnSpc>
                <a:spcPct val="100000"/>
              </a:lnSpc>
              <a:spcBef>
                <a:spcPts val="1001"/>
              </a:spcBef>
              <a:buClr>
                <a:srgbClr val="000000"/>
              </a:buClr>
              <a:buSzPct val="45000"/>
              <a:buFont typeface="Wingdings" charset="2"/>
              <a:buChar char=""/>
              <a:tabLst>
                <a:tab algn="l" pos="0"/>
              </a:tabLst>
            </a:pPr>
            <a:r>
              <a:rPr b="1" lang="ru-RU" sz="4400" spc="-1" strike="noStrike">
                <a:solidFill>
                  <a:srgbClr val="ffffff"/>
                </a:solidFill>
                <a:latin typeface="Segoe UI Variable Text Semibold"/>
                <a:ea typeface="DejaVu Sans"/>
              </a:rPr>
              <a:t>Власкина А.А.</a:t>
            </a:r>
            <a:r>
              <a:rPr b="1" lang="ru-RU" sz="4400" spc="-1" strike="noStrike" baseline="30000">
                <a:solidFill>
                  <a:srgbClr val="ffffff"/>
                </a:solidFill>
                <a:latin typeface="Segoe UI Variable Text Semibold"/>
                <a:ea typeface="DejaVu Sans"/>
              </a:rPr>
              <a:t>1,2</a:t>
            </a:r>
            <a:r>
              <a:rPr b="1" lang="ru-RU" sz="4400" spc="-1" strike="noStrike">
                <a:solidFill>
                  <a:srgbClr val="ffffff"/>
                </a:solidFill>
                <a:latin typeface="Segoe UI Variable Text Semibold"/>
                <a:ea typeface="DejaVu Sans"/>
              </a:rPr>
              <a:t>, Крюков А.П.</a:t>
            </a:r>
            <a:r>
              <a:rPr b="1" lang="ru-RU" sz="4400" spc="-1" strike="noStrike" baseline="30000">
                <a:solidFill>
                  <a:srgbClr val="ffffff"/>
                </a:solidFill>
                <a:latin typeface="Segoe UI Variable Text Semibold"/>
                <a:ea typeface="DejaVu Sans"/>
              </a:rPr>
              <a:t>2</a:t>
            </a:r>
            <a:endParaRPr b="0" lang="ru-RU" sz="4400" spc="-1" strike="noStrike">
              <a:solidFill>
                <a:srgbClr val="000000"/>
              </a:solidFill>
              <a:latin typeface="Arial"/>
            </a:endParaRPr>
          </a:p>
          <a:p>
            <a:pPr algn="ctr">
              <a:lnSpc>
                <a:spcPct val="100000"/>
              </a:lnSpc>
              <a:spcBef>
                <a:spcPts val="601"/>
              </a:spcBef>
              <a:spcAft>
                <a:spcPts val="601"/>
              </a:spcAft>
              <a:buNone/>
              <a:tabLst>
                <a:tab algn="l" pos="0"/>
              </a:tabLst>
            </a:pPr>
            <a:r>
              <a:rPr b="0" i="1" lang="ru-RU" sz="4000" spc="-1" strike="noStrike" baseline="30000">
                <a:solidFill>
                  <a:srgbClr val="ffffff"/>
                </a:solidFill>
                <a:latin typeface="Calibri"/>
                <a:ea typeface="DejaVu Sans"/>
              </a:rPr>
              <a:t>1</a:t>
            </a:r>
            <a:r>
              <a:rPr b="0" i="1" lang="ru-RU" sz="4000" spc="-1" strike="noStrike">
                <a:solidFill>
                  <a:srgbClr val="ffffff"/>
                </a:solidFill>
                <a:latin typeface="Calibri"/>
                <a:ea typeface="DejaVu Sans"/>
              </a:rPr>
              <a:t>МГУ имени М.В. Ломоносова, Физический факультет, Россия, Москва, nina.vankalas@gmail.com</a:t>
            </a:r>
            <a:br/>
            <a:r>
              <a:rPr b="0" i="1" lang="ru-RU" sz="4000" spc="-1" strike="noStrike" baseline="30000">
                <a:solidFill>
                  <a:srgbClr val="ffffff"/>
                </a:solidFill>
                <a:latin typeface="Calibri"/>
                <a:ea typeface="DejaVu Sans"/>
              </a:rPr>
              <a:t>2</a:t>
            </a:r>
            <a:r>
              <a:rPr b="0" i="1" lang="ru-RU" sz="4000" spc="-1" strike="noStrike">
                <a:solidFill>
                  <a:srgbClr val="ffffff"/>
                </a:solidFill>
                <a:latin typeface="Calibri"/>
                <a:ea typeface="DejaVu Sans"/>
              </a:rPr>
              <a:t>НИИЯФ МГУ, Россия, Москва, kryukov@theory.sinp.msu.ru</a:t>
            </a:r>
            <a:endParaRPr b="0" lang="ru-RU" sz="4000" spc="-1" strike="noStrike">
              <a:solidFill>
                <a:srgbClr val="000000"/>
              </a:solidFill>
              <a:latin typeface="Arial"/>
            </a:endParaRPr>
          </a:p>
        </p:txBody>
      </p:sp>
      <p:sp>
        <p:nvSpPr>
          <p:cNvPr id="58" name="PlaceHolder 8"/>
          <p:cNvSpPr>
            <a:spLocks noGrp="1"/>
          </p:cNvSpPr>
          <p:nvPr>
            <p:ph/>
          </p:nvPr>
        </p:nvSpPr>
        <p:spPr>
          <a:xfrm>
            <a:off x="15492960" y="14903280"/>
            <a:ext cx="14286960" cy="734040"/>
          </a:xfrm>
          <a:prstGeom prst="rect">
            <a:avLst/>
          </a:prstGeom>
          <a:solidFill>
            <a:srgbClr val="203864"/>
          </a:solidFill>
          <a:ln w="0">
            <a:noFill/>
          </a:ln>
        </p:spPr>
        <p:txBody>
          <a:bodyPr lIns="89640" rIns="89640" tIns="89640" bIns="89640" anchor="t">
            <a:noAutofit/>
          </a:bodyPr>
          <a:p>
            <a:pPr marL="228600" indent="-228600" algn="ctr">
              <a:lnSpc>
                <a:spcPct val="100000"/>
              </a:lnSpc>
              <a:spcBef>
                <a:spcPts val="720"/>
              </a:spcBef>
              <a:buNone/>
              <a:tabLst>
                <a:tab algn="l" pos="0"/>
              </a:tabLst>
            </a:pPr>
            <a:r>
              <a:rPr b="1" lang="ru-RU" sz="3600" spc="-1" strike="noStrike">
                <a:solidFill>
                  <a:srgbClr val="ffffff"/>
                </a:solidFill>
                <a:latin typeface="Century Gothic"/>
                <a:ea typeface="DejaVu Sans"/>
              </a:rPr>
              <a:t>Результаты</a:t>
            </a:r>
            <a:endParaRPr b="0" lang="ru-RU" sz="3600" spc="-1" strike="noStrike">
              <a:solidFill>
                <a:srgbClr val="000000"/>
              </a:solidFill>
              <a:latin typeface="Arial"/>
            </a:endParaRPr>
          </a:p>
        </p:txBody>
      </p:sp>
      <p:sp>
        <p:nvSpPr>
          <p:cNvPr id="59" name="PlaceHolder 9"/>
          <p:cNvSpPr>
            <a:spLocks noGrp="1"/>
          </p:cNvSpPr>
          <p:nvPr>
            <p:ph/>
          </p:nvPr>
        </p:nvSpPr>
        <p:spPr>
          <a:xfrm>
            <a:off x="15566760" y="37008360"/>
            <a:ext cx="14286960" cy="4609440"/>
          </a:xfrm>
          <a:prstGeom prst="rect">
            <a:avLst/>
          </a:prstGeom>
          <a:noFill/>
          <a:ln w="0">
            <a:noFill/>
          </a:ln>
        </p:spPr>
        <p:txBody>
          <a:bodyPr lIns="223920" rIns="223920" tIns="223920" bIns="223920" anchor="t">
            <a:noAutofit/>
          </a:bodyPr>
          <a:p>
            <a:pPr marL="228600" indent="-228600">
              <a:lnSpc>
                <a:spcPct val="100000"/>
              </a:lnSpc>
              <a:spcBef>
                <a:spcPts val="561"/>
              </a:spcBef>
              <a:buNone/>
              <a:tabLst>
                <a:tab algn="l" pos="0"/>
              </a:tabLst>
            </a:pPr>
            <a:r>
              <a:rPr b="0" lang="ru-RU" sz="2800" spc="-1" strike="noStrike">
                <a:solidFill>
                  <a:srgbClr val="203864"/>
                </a:solidFill>
                <a:latin typeface="Century Gothic"/>
                <a:ea typeface="DejaVu Sans"/>
              </a:rPr>
              <a:t>В данной работе были продемонстрированы возможности применения методов глубокого обучения для определения параметров широких атмосферных ливней. Предложена модель для определения величин азимутальных и зенитных углов оси ШАЛ, которая представляет собой свёрточную нейронную сеть. Также предложен метод глубокого обучения для реконструкции энергетического спектра. Обученная сверточная нейронная сеть позволяет определять зенитные и азимутальные углы оси ШАЛ с точностью в среднем около 1 градуса.</a:t>
            </a:r>
            <a:endParaRPr b="0" lang="ru-RU" sz="2800" spc="-1" strike="noStrike">
              <a:solidFill>
                <a:srgbClr val="000000"/>
              </a:solidFill>
              <a:latin typeface="Arial"/>
            </a:endParaRPr>
          </a:p>
        </p:txBody>
      </p:sp>
      <p:grpSp>
        <p:nvGrpSpPr>
          <p:cNvPr id="60" name="Группа 31"/>
          <p:cNvGrpSpPr/>
          <p:nvPr/>
        </p:nvGrpSpPr>
        <p:grpSpPr>
          <a:xfrm>
            <a:off x="23817600" y="7710840"/>
            <a:ext cx="5962320" cy="4744080"/>
            <a:chOff x="23817600" y="7710840"/>
            <a:chExt cx="5962320" cy="4744080"/>
          </a:xfrm>
        </p:grpSpPr>
        <p:pic>
          <p:nvPicPr>
            <p:cNvPr id="61" name="Рисунок 19" descr=""/>
            <p:cNvPicPr/>
            <p:nvPr/>
          </p:nvPicPr>
          <p:blipFill>
            <a:blip r:embed="rId1"/>
            <a:stretch/>
          </p:blipFill>
          <p:spPr>
            <a:xfrm>
              <a:off x="23817600" y="7710840"/>
              <a:ext cx="4353480" cy="3648240"/>
            </a:xfrm>
            <a:prstGeom prst="rect">
              <a:avLst/>
            </a:prstGeom>
            <a:ln w="0">
              <a:noFill/>
            </a:ln>
          </p:spPr>
        </p:pic>
        <p:sp>
          <p:nvSpPr>
            <p:cNvPr id="62" name="TextBox 20"/>
            <p:cNvSpPr/>
            <p:nvPr/>
          </p:nvSpPr>
          <p:spPr>
            <a:xfrm>
              <a:off x="23817600" y="11359800"/>
              <a:ext cx="5962320" cy="1095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200" spc="-1" strike="noStrike">
                  <a:solidFill>
                    <a:srgbClr val="000000"/>
                  </a:solidFill>
                  <a:latin typeface="Segoe UI Variable Text"/>
                  <a:ea typeface="DejaVu Sans"/>
                </a:rPr>
                <a:t>Функция активации </a:t>
              </a:r>
              <a:r>
                <a:rPr b="0" lang="en-US" sz="2200" spc="-1" strike="noStrike">
                  <a:solidFill>
                    <a:srgbClr val="000000"/>
                  </a:solidFill>
                  <a:latin typeface="Segoe UI Variable Text"/>
                  <a:ea typeface="DejaVu Sans"/>
                </a:rPr>
                <a:t>ReLU</a:t>
              </a:r>
              <a:r>
                <a:rPr b="0" lang="ru-RU" sz="2200" spc="-1" strike="noStrike">
                  <a:solidFill>
                    <a:srgbClr val="000000"/>
                  </a:solidFill>
                  <a:latin typeface="Segoe UI Variable Text"/>
                  <a:ea typeface="DejaVu Sans"/>
                </a:rPr>
                <a:t>, используемая в нейронах предложенной модели.</a:t>
              </a:r>
              <a:endParaRPr b="0" lang="ru-RU" sz="2200" spc="-1" strike="noStrike">
                <a:latin typeface="Arial"/>
              </a:endParaRPr>
            </a:p>
          </p:txBody>
        </p:sp>
      </p:grpSp>
      <p:grpSp>
        <p:nvGrpSpPr>
          <p:cNvPr id="63" name="Группа 30"/>
          <p:cNvGrpSpPr/>
          <p:nvPr/>
        </p:nvGrpSpPr>
        <p:grpSpPr>
          <a:xfrm>
            <a:off x="15492600" y="7507800"/>
            <a:ext cx="8324640" cy="5126760"/>
            <a:chOff x="15492600" y="7507800"/>
            <a:chExt cx="8324640" cy="5126760"/>
          </a:xfrm>
        </p:grpSpPr>
        <p:pic>
          <p:nvPicPr>
            <p:cNvPr id="64" name="Рисунок 17" descr=""/>
            <p:cNvPicPr/>
            <p:nvPr/>
          </p:nvPicPr>
          <p:blipFill>
            <a:blip r:embed="rId2"/>
            <a:stretch/>
          </p:blipFill>
          <p:spPr>
            <a:xfrm>
              <a:off x="15492960" y="7507800"/>
              <a:ext cx="8324280" cy="4422600"/>
            </a:xfrm>
            <a:prstGeom prst="rect">
              <a:avLst/>
            </a:prstGeom>
            <a:ln w="0">
              <a:noFill/>
            </a:ln>
          </p:spPr>
        </p:pic>
        <p:sp>
          <p:nvSpPr>
            <p:cNvPr id="65" name="TextBox 21"/>
            <p:cNvSpPr/>
            <p:nvPr/>
          </p:nvSpPr>
          <p:spPr>
            <a:xfrm flipH="1">
              <a:off x="15492240" y="11874600"/>
              <a:ext cx="774828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200" spc="-1" strike="noStrike">
                  <a:solidFill>
                    <a:srgbClr val="000000"/>
                  </a:solidFill>
                  <a:latin typeface="Segoe UI Variable Display"/>
                  <a:ea typeface="Segoe UI Symbol"/>
                </a:rPr>
                <a:t>Архитектура используемой  свёрточной нейронной сети.</a:t>
              </a:r>
              <a:endParaRPr b="0" lang="ru-RU" sz="2200" spc="-1" strike="noStrike">
                <a:latin typeface="Arial"/>
              </a:endParaRPr>
            </a:p>
          </p:txBody>
        </p:sp>
      </p:grpSp>
      <p:grpSp>
        <p:nvGrpSpPr>
          <p:cNvPr id="66" name="Группа 43"/>
          <p:cNvGrpSpPr/>
          <p:nvPr/>
        </p:nvGrpSpPr>
        <p:grpSpPr>
          <a:xfrm>
            <a:off x="911160" y="16981200"/>
            <a:ext cx="7138440" cy="7280280"/>
            <a:chOff x="911160" y="16981200"/>
            <a:chExt cx="7138440" cy="7280280"/>
          </a:xfrm>
        </p:grpSpPr>
        <p:pic>
          <p:nvPicPr>
            <p:cNvPr id="67" name="Рисунок 25" descr=""/>
            <p:cNvPicPr/>
            <p:nvPr/>
          </p:nvPicPr>
          <p:blipFill>
            <a:blip r:embed="rId3"/>
            <a:stretch/>
          </p:blipFill>
          <p:spPr>
            <a:xfrm>
              <a:off x="911160" y="16981200"/>
              <a:ext cx="7138440" cy="4826520"/>
            </a:xfrm>
            <a:prstGeom prst="rect">
              <a:avLst/>
            </a:prstGeom>
            <a:ln w="0">
              <a:noFill/>
            </a:ln>
          </p:spPr>
        </p:pic>
        <p:sp>
          <p:nvSpPr>
            <p:cNvPr id="68" name="TextBox 29"/>
            <p:cNvSpPr/>
            <p:nvPr/>
          </p:nvSpPr>
          <p:spPr>
            <a:xfrm>
              <a:off x="1445040" y="21825720"/>
              <a:ext cx="6604200" cy="2435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200" spc="-1" strike="noStrike">
                  <a:solidFill>
                    <a:srgbClr val="000000"/>
                  </a:solidFill>
                  <a:latin typeface="Segoe UI Variable Text"/>
                  <a:ea typeface="DejaVu Sans"/>
                </a:rPr>
                <a:t>Пример смоделированного события ШАЛ для массива установок </a:t>
              </a:r>
              <a:r>
                <a:rPr b="0" lang="en-US" sz="2200" spc="-1" strike="noStrike">
                  <a:solidFill>
                    <a:srgbClr val="000000"/>
                  </a:solidFill>
                  <a:latin typeface="Segoe UI Variable Text"/>
                  <a:ea typeface="DejaVu Sans"/>
                </a:rPr>
                <a:t>HiSCORE. </a:t>
              </a:r>
              <a:r>
                <a:rPr b="0" lang="ru-RU" sz="2200" spc="-1" strike="noStrike">
                  <a:solidFill>
                    <a:srgbClr val="000000"/>
                  </a:solidFill>
                  <a:latin typeface="Segoe UI Variable Text"/>
                  <a:ea typeface="DejaVu Sans"/>
                </a:rPr>
                <a:t>Цветом обозначены времена регистрации сигналов, размер точки указывает на амплитуду сигнала. Черным цветом обозначены точки, не зарегистрировавшие сигнал ШАЛ.</a:t>
              </a:r>
              <a:endParaRPr b="0" lang="ru-RU" sz="2200" spc="-1" strike="noStrike">
                <a:latin typeface="Arial"/>
              </a:endParaRPr>
            </a:p>
          </p:txBody>
        </p:sp>
      </p:grpSp>
      <p:sp>
        <p:nvSpPr>
          <p:cNvPr id="69" name="TextBox 33"/>
          <p:cNvSpPr/>
          <p:nvPr/>
        </p:nvSpPr>
        <p:spPr>
          <a:xfrm>
            <a:off x="959400" y="24325920"/>
            <a:ext cx="13930920" cy="222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800" spc="-1" strike="noStrike">
                <a:solidFill>
                  <a:srgbClr val="203864"/>
                </a:solidFill>
                <a:latin typeface="Century Gothic"/>
                <a:ea typeface="DejaVu Sans"/>
              </a:rPr>
              <a:t>Для обучения сети и валидации использовались модельные наборы данных, полученных с помощью программы CORSIKA. Выборка состоит из 12216 событий, моделирование выполнено для 44 станций HiSCORE. Были отобраны только те события, в которых сработало минимум четыре станции.</a:t>
            </a:r>
            <a:endParaRPr b="0" lang="ru-RU" sz="2800" spc="-1" strike="noStrike">
              <a:latin typeface="Arial"/>
            </a:endParaRPr>
          </a:p>
        </p:txBody>
      </p:sp>
      <p:grpSp>
        <p:nvGrpSpPr>
          <p:cNvPr id="70" name="Группа 41"/>
          <p:cNvGrpSpPr/>
          <p:nvPr/>
        </p:nvGrpSpPr>
        <p:grpSpPr>
          <a:xfrm>
            <a:off x="6974280" y="30656520"/>
            <a:ext cx="7993440" cy="7423560"/>
            <a:chOff x="6974280" y="30656520"/>
            <a:chExt cx="7993440" cy="7423560"/>
          </a:xfrm>
        </p:grpSpPr>
        <p:pic>
          <p:nvPicPr>
            <p:cNvPr id="71" name="Рисунок 38" descr=""/>
            <p:cNvPicPr/>
            <p:nvPr/>
          </p:nvPicPr>
          <p:blipFill>
            <a:blip r:embed="rId4"/>
            <a:stretch/>
          </p:blipFill>
          <p:spPr>
            <a:xfrm>
              <a:off x="6974280" y="30656520"/>
              <a:ext cx="7993440" cy="4206240"/>
            </a:xfrm>
            <a:prstGeom prst="rect">
              <a:avLst/>
            </a:prstGeom>
            <a:ln w="0">
              <a:noFill/>
            </a:ln>
          </p:spPr>
        </p:pic>
        <p:sp>
          <p:nvSpPr>
            <p:cNvPr id="72" name="TextBox 39"/>
            <p:cNvSpPr/>
            <p:nvPr/>
          </p:nvSpPr>
          <p:spPr>
            <a:xfrm flipH="1">
              <a:off x="7164360" y="34974000"/>
              <a:ext cx="7375320" cy="3106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200" spc="-1" strike="noStrike">
                  <a:solidFill>
                    <a:srgbClr val="000000"/>
                  </a:solidFill>
                  <a:latin typeface="Segoe UI Variable Display"/>
                  <a:ea typeface="DejaVu Sans"/>
                </a:rPr>
                <a:t>Схематичное изображение операции свёртки, которая используется в свёрточных слоях нейронной сети. Свёрточные сети используются для обработки данных с сеточной топологией. Линейные размеры ядра меньше размеров входного изображения, и за счёт подобной разреженности, свёрточная нейронная сеть требует меньший объём памяти, используя только значимые признаки.</a:t>
              </a:r>
              <a:endParaRPr b="0" lang="ru-RU" sz="2200" spc="-1" strike="noStrike">
                <a:latin typeface="Arial"/>
              </a:endParaRPr>
            </a:p>
          </p:txBody>
        </p:sp>
      </p:grpSp>
      <p:grpSp>
        <p:nvGrpSpPr>
          <p:cNvPr id="73" name="Группа 42"/>
          <p:cNvGrpSpPr/>
          <p:nvPr/>
        </p:nvGrpSpPr>
        <p:grpSpPr>
          <a:xfrm>
            <a:off x="911160" y="30872520"/>
            <a:ext cx="5994360" cy="7919280"/>
            <a:chOff x="911160" y="30872520"/>
            <a:chExt cx="5994360" cy="7919280"/>
          </a:xfrm>
        </p:grpSpPr>
        <p:pic>
          <p:nvPicPr>
            <p:cNvPr id="74" name="Рисунок 36" descr=""/>
            <p:cNvPicPr/>
            <p:nvPr/>
          </p:nvPicPr>
          <p:blipFill>
            <a:blip r:embed="rId5"/>
            <a:stretch/>
          </p:blipFill>
          <p:spPr>
            <a:xfrm>
              <a:off x="911160" y="30872520"/>
              <a:ext cx="5731200" cy="4510080"/>
            </a:xfrm>
            <a:prstGeom prst="rect">
              <a:avLst/>
            </a:prstGeom>
            <a:ln w="0">
              <a:noFill/>
            </a:ln>
          </p:spPr>
        </p:pic>
        <p:sp>
          <p:nvSpPr>
            <p:cNvPr id="75" name="TextBox 40"/>
            <p:cNvSpPr/>
            <p:nvPr/>
          </p:nvSpPr>
          <p:spPr>
            <a:xfrm>
              <a:off x="1037160" y="35350560"/>
              <a:ext cx="5868360" cy="344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200" spc="-1" strike="noStrike">
                  <a:solidFill>
                    <a:srgbClr val="000000"/>
                  </a:solidFill>
                  <a:latin typeface="Segoe UI Variable Display"/>
                  <a:ea typeface="DejaVu Sans"/>
                </a:rPr>
                <a:t>Графическое представление искусственной нейронной сети. Каждый из нейронов в скрытых слоях и в выходном слое получает на вход взвешенную сумму величин нейронов из предыдущего слоя. После этого в нейроне к полученной величине применяется активационная функция, которая определяет выходное значение нейрона. </a:t>
              </a:r>
              <a:endParaRPr b="0" lang="ru-RU" sz="2200" spc="-1" strike="noStrike">
                <a:latin typeface="Arial"/>
              </a:endParaRPr>
            </a:p>
          </p:txBody>
        </p:sp>
      </p:grpSp>
      <p:graphicFrame>
        <p:nvGraphicFramePr>
          <p:cNvPr id="76" name="Таблица 4"/>
          <p:cNvGraphicFramePr/>
          <p:nvPr/>
        </p:nvGraphicFramePr>
        <p:xfrm>
          <a:off x="16929000" y="21210480"/>
          <a:ext cx="11562840" cy="1699560"/>
        </p:xfrm>
        <a:graphic>
          <a:graphicData uri="http://schemas.openxmlformats.org/drawingml/2006/table">
            <a:tbl>
              <a:tblPr/>
              <a:tblGrid>
                <a:gridCol w="5104440"/>
                <a:gridCol w="1063800"/>
                <a:gridCol w="1158120"/>
                <a:gridCol w="4236840"/>
              </a:tblGrid>
              <a:tr h="503640">
                <a:tc>
                  <a:txBody>
                    <a:bodyPr anchor="t">
                      <a:noAutofit/>
                    </a:bodyPr>
                    <a:p>
                      <a:pPr>
                        <a:lnSpc>
                          <a:spcPct val="100000"/>
                        </a:lnSpc>
                        <a:buNone/>
                      </a:pPr>
                      <a:r>
                        <a:rPr b="1" lang="ru-RU" sz="2600" spc="-1" strike="noStrike">
                          <a:solidFill>
                            <a:srgbClr val="ffffff"/>
                          </a:solidFill>
                          <a:latin typeface="Calibri"/>
                          <a:ea typeface="DejaVu Sans"/>
                        </a:rPr>
                        <a:t>Количество сработавших станций</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nchor="t">
                      <a:noAutofit/>
                    </a:bodyPr>
                    <a:p>
                      <a:pPr>
                        <a:lnSpc>
                          <a:spcPct val="100000"/>
                        </a:lnSpc>
                        <a:buNone/>
                      </a:pPr>
                      <a:r>
                        <a:rPr b="1" lang="ru-RU" sz="2600" spc="-1" strike="noStrike">
                          <a:solidFill>
                            <a:srgbClr val="ffffff"/>
                          </a:solidFill>
                          <a:latin typeface="Calibri"/>
                          <a:ea typeface="DejaVu Sans"/>
                        </a:rPr>
                        <a:t>∆</a:t>
                      </a:r>
                      <a:r>
                        <a:rPr b="1" lang="el-GR" sz="2600" spc="-1" strike="noStrike">
                          <a:solidFill>
                            <a:srgbClr val="ffffff"/>
                          </a:solidFill>
                          <a:latin typeface="Calibri"/>
                          <a:ea typeface="DejaVu Sans"/>
                        </a:rPr>
                        <a:t>θ</a:t>
                      </a:r>
                      <a:r>
                        <a:rPr b="1" lang="ru-RU" sz="2600" spc="-1" strike="noStrike">
                          <a:solidFill>
                            <a:srgbClr val="ffffff"/>
                          </a:solidFill>
                          <a:latin typeface="Calibri"/>
                          <a:ea typeface="DejaVu Sans"/>
                        </a:rPr>
                        <a:t>, </a:t>
                      </a:r>
                      <a:r>
                        <a:rPr b="0" lang="ru-RU" sz="2600" spc="-1" strike="noStrike">
                          <a:solidFill>
                            <a:srgbClr val="ffffff"/>
                          </a:solidFill>
                          <a:latin typeface="Calibri"/>
                          <a:ea typeface="DejaVu Sans"/>
                        </a:rPr>
                        <a:t>°</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nchor="t">
                      <a:noAutofit/>
                    </a:bodyPr>
                    <a:p>
                      <a:pPr>
                        <a:lnSpc>
                          <a:spcPct val="100000"/>
                        </a:lnSpc>
                        <a:buNone/>
                      </a:pPr>
                      <a:r>
                        <a:rPr b="1" lang="ru-RU" sz="2600" spc="-1" strike="noStrike">
                          <a:solidFill>
                            <a:srgbClr val="ffffff"/>
                          </a:solidFill>
                          <a:latin typeface="Calibri"/>
                          <a:ea typeface="DejaVu Sans"/>
                        </a:rPr>
                        <a:t>∆</a:t>
                      </a:r>
                      <a:r>
                        <a:rPr b="1" lang="el-GR" sz="2600" spc="-1" strike="noStrike">
                          <a:solidFill>
                            <a:srgbClr val="ffffff"/>
                          </a:solidFill>
                          <a:latin typeface="Calibri"/>
                          <a:ea typeface="DejaVu Sans"/>
                        </a:rPr>
                        <a:t>φ</a:t>
                      </a:r>
                      <a:r>
                        <a:rPr b="1" lang="ru-RU" sz="2600" spc="-1" strike="noStrike">
                          <a:solidFill>
                            <a:srgbClr val="ffffff"/>
                          </a:solidFill>
                          <a:latin typeface="Calibri"/>
                          <a:ea typeface="DejaVu Sans"/>
                        </a:rPr>
                        <a:t>, </a:t>
                      </a:r>
                      <a:r>
                        <a:rPr b="0" lang="ru-RU" sz="2600" spc="-1" strike="noStrike">
                          <a:solidFill>
                            <a:srgbClr val="ffffff"/>
                          </a:solidFill>
                          <a:latin typeface="Calibri"/>
                          <a:ea typeface="DejaVu Sans"/>
                        </a:rPr>
                        <a:t>°</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nchor="t">
                      <a:noAutofit/>
                    </a:bodyPr>
                    <a:p>
                      <a:pPr>
                        <a:lnSpc>
                          <a:spcPct val="100000"/>
                        </a:lnSpc>
                        <a:buNone/>
                      </a:pPr>
                      <a:r>
                        <a:rPr b="1" lang="ru-RU" sz="2600" spc="-1" strike="noStrike">
                          <a:solidFill>
                            <a:srgbClr val="ffffff"/>
                          </a:solidFill>
                          <a:latin typeface="Calibri"/>
                          <a:ea typeface="DejaVu Sans"/>
                        </a:rPr>
                        <a:t>Количество событий</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487800">
                <a:tc>
                  <a:txBody>
                    <a:bodyPr anchor="t">
                      <a:noAutofit/>
                    </a:bodyPr>
                    <a:p>
                      <a:pPr>
                        <a:lnSpc>
                          <a:spcPct val="100000"/>
                        </a:lnSpc>
                        <a:buNone/>
                      </a:pPr>
                      <a:r>
                        <a:rPr b="0" lang="en-US" sz="2600" spc="-1" strike="noStrike">
                          <a:solidFill>
                            <a:srgbClr val="000000"/>
                          </a:solidFill>
                          <a:latin typeface="Calibri"/>
                          <a:ea typeface="DejaVu Sans"/>
                        </a:rPr>
                        <a:t>≤</a:t>
                      </a:r>
                      <a:r>
                        <a:rPr b="0" lang="ru-RU" sz="2600" spc="-1" strike="noStrike">
                          <a:solidFill>
                            <a:srgbClr val="000000"/>
                          </a:solidFill>
                          <a:latin typeface="Calibri"/>
                          <a:ea typeface="DejaVu Sans"/>
                        </a:rPr>
                        <a:t>10</a:t>
                      </a:r>
                      <a:endParaRPr b="0" lang="ru-RU" sz="2600" spc="-1" strike="noStrike">
                        <a:latin typeface="Arial"/>
                      </a:endParaRPr>
                    </a:p>
                  </a:txBody>
                  <a:tcPr anchor="t" marL="91440" marR="91440">
                    <a:lnL w="12240">
                      <a:solidFill>
                        <a:srgbClr val="ffffff"/>
                      </a:solidFill>
                    </a:lnL>
                    <a:lnR w="12240">
                      <a:solidFill>
                        <a:srgbClr val="ffffff"/>
                      </a:solidFill>
                    </a:lnR>
                    <a:lnT w="38160">
                      <a:solidFill>
                        <a:srgbClr val="ffffff"/>
                      </a:solidFill>
                    </a:lnT>
                    <a:lnB w="12240">
                      <a:solidFill>
                        <a:srgbClr val="ffffff"/>
                      </a:solidFill>
                    </a:lnB>
                    <a:solidFill>
                      <a:srgbClr val="d1deef"/>
                    </a:solidFill>
                  </a:tcPr>
                </a:tc>
                <a:tc>
                  <a:txBody>
                    <a:bodyPr anchor="t">
                      <a:noAutofit/>
                    </a:bodyPr>
                    <a:p>
                      <a:pPr>
                        <a:lnSpc>
                          <a:spcPct val="100000"/>
                        </a:lnSpc>
                        <a:buNone/>
                      </a:pPr>
                      <a:r>
                        <a:rPr b="0" lang="ru-RU" sz="2600" spc="-1" strike="noStrike">
                          <a:solidFill>
                            <a:srgbClr val="000000"/>
                          </a:solidFill>
                          <a:latin typeface="Calibri"/>
                          <a:ea typeface="DejaVu Sans"/>
                        </a:rPr>
                        <a:t>1.34</a:t>
                      </a:r>
                      <a:endParaRPr b="0" lang="ru-RU" sz="2600" spc="-1" strike="noStrike">
                        <a:latin typeface="Arial"/>
                      </a:endParaRPr>
                    </a:p>
                  </a:txBody>
                  <a:tcPr anchor="t" marL="91440" marR="91440">
                    <a:lnL w="12240">
                      <a:solidFill>
                        <a:srgbClr val="ffffff"/>
                      </a:solidFill>
                    </a:lnL>
                    <a:lnR w="12240">
                      <a:solidFill>
                        <a:srgbClr val="ffffff"/>
                      </a:solidFill>
                    </a:lnR>
                    <a:lnT w="38160">
                      <a:solidFill>
                        <a:srgbClr val="ffffff"/>
                      </a:solidFill>
                    </a:lnT>
                    <a:lnB w="12240">
                      <a:solidFill>
                        <a:srgbClr val="ffffff"/>
                      </a:solidFill>
                    </a:lnB>
                    <a:solidFill>
                      <a:srgbClr val="d1deef"/>
                    </a:solidFill>
                  </a:tcPr>
                </a:tc>
                <a:tc>
                  <a:txBody>
                    <a:bodyPr anchor="t">
                      <a:noAutofit/>
                    </a:bodyPr>
                    <a:p>
                      <a:pPr>
                        <a:lnSpc>
                          <a:spcPct val="100000"/>
                        </a:lnSpc>
                        <a:buNone/>
                      </a:pPr>
                      <a:r>
                        <a:rPr b="0" lang="ru-RU" sz="2600" spc="-1" strike="noStrike">
                          <a:solidFill>
                            <a:srgbClr val="000000"/>
                          </a:solidFill>
                          <a:latin typeface="Calibri"/>
                          <a:ea typeface="DejaVu Sans"/>
                        </a:rPr>
                        <a:t>1.68</a:t>
                      </a:r>
                      <a:endParaRPr b="0" lang="ru-RU" sz="2600" spc="-1" strike="noStrike">
                        <a:latin typeface="Arial"/>
                      </a:endParaRPr>
                    </a:p>
                  </a:txBody>
                  <a:tcPr anchor="t" marL="91440" marR="91440">
                    <a:lnL w="12240">
                      <a:solidFill>
                        <a:srgbClr val="ffffff"/>
                      </a:solidFill>
                    </a:lnL>
                    <a:lnR w="12240">
                      <a:solidFill>
                        <a:srgbClr val="ffffff"/>
                      </a:solidFill>
                    </a:lnR>
                    <a:lnT w="38160">
                      <a:solidFill>
                        <a:srgbClr val="ffffff"/>
                      </a:solidFill>
                    </a:lnT>
                    <a:lnB w="12240">
                      <a:solidFill>
                        <a:srgbClr val="ffffff"/>
                      </a:solidFill>
                    </a:lnB>
                    <a:solidFill>
                      <a:srgbClr val="d1deef"/>
                    </a:solidFill>
                  </a:tcPr>
                </a:tc>
                <a:tc>
                  <a:txBody>
                    <a:bodyPr anchor="t">
                      <a:noAutofit/>
                    </a:bodyPr>
                    <a:p>
                      <a:pPr>
                        <a:lnSpc>
                          <a:spcPct val="100000"/>
                        </a:lnSpc>
                        <a:buNone/>
                      </a:pPr>
                      <a:r>
                        <a:rPr b="0" lang="ru-RU" sz="2600" spc="-1" strike="noStrike">
                          <a:solidFill>
                            <a:srgbClr val="000000"/>
                          </a:solidFill>
                          <a:latin typeface="Calibri"/>
                          <a:ea typeface="DejaVu Sans"/>
                        </a:rPr>
                        <a:t>2684</a:t>
                      </a:r>
                      <a:endParaRPr b="0" lang="ru-RU" sz="2600" spc="-1" strike="noStrike">
                        <a:latin typeface="Arial"/>
                      </a:endParaRPr>
                    </a:p>
                  </a:txBody>
                  <a:tcPr anchor="t" marL="91440" marR="91440">
                    <a:lnL w="12240">
                      <a:solidFill>
                        <a:srgbClr val="ffffff"/>
                      </a:solidFill>
                    </a:lnL>
                    <a:lnR w="12240">
                      <a:solidFill>
                        <a:srgbClr val="ffffff"/>
                      </a:solidFill>
                    </a:lnR>
                    <a:lnT w="38160">
                      <a:solidFill>
                        <a:srgbClr val="ffffff"/>
                      </a:solidFill>
                    </a:lnT>
                    <a:lnB w="12240">
                      <a:solidFill>
                        <a:srgbClr val="ffffff"/>
                      </a:solidFill>
                    </a:lnB>
                    <a:solidFill>
                      <a:srgbClr val="d1deef"/>
                    </a:solidFill>
                  </a:tcPr>
                </a:tc>
              </a:tr>
              <a:tr h="708480">
                <a:tc>
                  <a:txBody>
                    <a:bodyPr anchor="t">
                      <a:noAutofit/>
                    </a:bodyPr>
                    <a:p>
                      <a:pPr>
                        <a:lnSpc>
                          <a:spcPct val="100000"/>
                        </a:lnSpc>
                        <a:buNone/>
                      </a:pPr>
                      <a:r>
                        <a:rPr b="0" lang="en-US" sz="2600" spc="-1" strike="noStrike">
                          <a:solidFill>
                            <a:srgbClr val="000000"/>
                          </a:solidFill>
                          <a:latin typeface="Calibri"/>
                          <a:ea typeface="DejaVu Sans"/>
                        </a:rPr>
                        <a:t>≥</a:t>
                      </a:r>
                      <a:r>
                        <a:rPr b="0" lang="en-US" sz="2600" spc="-1" strike="noStrike">
                          <a:solidFill>
                            <a:srgbClr val="000000"/>
                          </a:solidFill>
                          <a:latin typeface="Calibri"/>
                          <a:ea typeface="DejaVu Sans"/>
                        </a:rPr>
                        <a:t>10 </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chor="t">
                      <a:noAutofit/>
                    </a:bodyPr>
                    <a:p>
                      <a:pPr>
                        <a:lnSpc>
                          <a:spcPct val="100000"/>
                        </a:lnSpc>
                        <a:buNone/>
                      </a:pPr>
                      <a:r>
                        <a:rPr b="0" lang="ru-RU" sz="2600" spc="-1" strike="noStrike">
                          <a:solidFill>
                            <a:srgbClr val="000000"/>
                          </a:solidFill>
                          <a:latin typeface="Calibri"/>
                          <a:ea typeface="DejaVu Sans"/>
                        </a:rPr>
                        <a:t>0.85</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chor="t">
                      <a:noAutofit/>
                    </a:bodyPr>
                    <a:p>
                      <a:pPr>
                        <a:lnSpc>
                          <a:spcPct val="100000"/>
                        </a:lnSpc>
                        <a:buNone/>
                      </a:pPr>
                      <a:r>
                        <a:rPr b="0" lang="ru-RU" sz="2600" spc="-1" strike="noStrike">
                          <a:solidFill>
                            <a:srgbClr val="000000"/>
                          </a:solidFill>
                          <a:latin typeface="Calibri"/>
                          <a:ea typeface="DejaVu Sans"/>
                        </a:rPr>
                        <a:t>1.12</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chor="t">
                      <a:noAutofit/>
                    </a:bodyPr>
                    <a:p>
                      <a:pPr>
                        <a:lnSpc>
                          <a:spcPct val="100000"/>
                        </a:lnSpc>
                        <a:buNone/>
                      </a:pPr>
                      <a:r>
                        <a:rPr b="0" lang="ru-RU" sz="2600" spc="-1" strike="noStrike">
                          <a:solidFill>
                            <a:srgbClr val="000000"/>
                          </a:solidFill>
                          <a:latin typeface="Calibri"/>
                          <a:ea typeface="DejaVu Sans"/>
                        </a:rPr>
                        <a:t>9532</a:t>
                      </a:r>
                      <a:endParaRPr b="0" lang="ru-RU" sz="2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77" name="TextBox 54"/>
          <p:cNvSpPr/>
          <p:nvPr/>
        </p:nvSpPr>
        <p:spPr>
          <a:xfrm>
            <a:off x="15566760" y="12719880"/>
            <a:ext cx="13733280" cy="1796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800" spc="-1" strike="noStrike">
                <a:solidFill>
                  <a:srgbClr val="203864"/>
                </a:solidFill>
                <a:latin typeface="Century Gothic"/>
                <a:ea typeface="DejaVu Sans"/>
              </a:rPr>
              <a:t>Аналогичная модель сверточной нейронной сети используется для определения энергии первичной частицы ШАЛ. Для определения энергии ШАЛ используется информация об амплитудах сигналов, зарегистрированных станциями массива HiSCORE.</a:t>
            </a:r>
            <a:endParaRPr b="0" lang="ru-RU" sz="2800" spc="-1" strike="noStrike">
              <a:latin typeface="Arial"/>
            </a:endParaRPr>
          </a:p>
        </p:txBody>
      </p:sp>
      <p:sp>
        <p:nvSpPr>
          <p:cNvPr id="78" name="Text Placeholder 14"/>
          <p:cNvSpPr/>
          <p:nvPr/>
        </p:nvSpPr>
        <p:spPr>
          <a:xfrm>
            <a:off x="630720" y="5636520"/>
            <a:ext cx="14286960" cy="727920"/>
          </a:xfrm>
          <a:prstGeom prst="rect">
            <a:avLst/>
          </a:prstGeom>
          <a:solidFill>
            <a:srgbClr val="203864"/>
          </a:solidFill>
          <a:ln w="0">
            <a:noFill/>
          </a:ln>
        </p:spPr>
        <p:style>
          <a:lnRef idx="0"/>
          <a:fillRef idx="0"/>
          <a:effectRef idx="0"/>
          <a:fontRef idx="minor"/>
        </p:style>
        <p:txBody>
          <a:bodyPr lIns="89640" rIns="89640" tIns="89640" bIns="89640" anchor="t">
            <a:spAutoFit/>
          </a:bodyPr>
          <a:p>
            <a:pPr algn="ctr">
              <a:lnSpc>
                <a:spcPct val="100000"/>
              </a:lnSpc>
              <a:spcBef>
                <a:spcPts val="720"/>
              </a:spcBef>
              <a:buNone/>
              <a:tabLst>
                <a:tab algn="l" pos="0"/>
              </a:tabLst>
            </a:pPr>
            <a:r>
              <a:rPr b="1" lang="ru-RU" sz="3600" spc="-1" strike="noStrike">
                <a:solidFill>
                  <a:srgbClr val="ffffff"/>
                </a:solidFill>
                <a:latin typeface="Century Gothic"/>
                <a:ea typeface="DejaVu Sans"/>
              </a:rPr>
              <a:t>Установка </a:t>
            </a:r>
            <a:r>
              <a:rPr b="1" lang="en-US" sz="3600" spc="-1" strike="noStrike">
                <a:solidFill>
                  <a:srgbClr val="ffffff"/>
                </a:solidFill>
                <a:latin typeface="Century Gothic"/>
                <a:ea typeface="DejaVu Sans"/>
              </a:rPr>
              <a:t>TAIGA-HiSCORE</a:t>
            </a:r>
            <a:endParaRPr b="0" lang="ru-RU" sz="3600" spc="-1" strike="noStrike">
              <a:latin typeface="Arial"/>
            </a:endParaRPr>
          </a:p>
        </p:txBody>
      </p:sp>
      <p:sp>
        <p:nvSpPr>
          <p:cNvPr id="79" name="TextBox 6"/>
          <p:cNvSpPr/>
          <p:nvPr/>
        </p:nvSpPr>
        <p:spPr>
          <a:xfrm>
            <a:off x="959400" y="38786400"/>
            <a:ext cx="12315240" cy="2222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800" spc="-1" strike="noStrike">
                <a:solidFill>
                  <a:srgbClr val="203864"/>
                </a:solidFill>
                <a:latin typeface="Century Gothic"/>
                <a:ea typeface="DejaVu Sans"/>
              </a:rPr>
              <a:t>В качестве функции потерь сети использовалась функция среднеквадратичной ошибки </a:t>
            </a:r>
            <a:r>
              <a:rPr b="0" lang="en-US" sz="2800" spc="-1" strike="noStrike">
                <a:solidFill>
                  <a:srgbClr val="203864"/>
                </a:solidFill>
                <a:latin typeface="Century Gothic"/>
                <a:ea typeface="DejaVu Sans"/>
              </a:rPr>
              <a:t>(MSE):</a:t>
            </a:r>
            <a:endParaRPr b="0" lang="ru-RU" sz="2800" spc="-1" strike="noStrike">
              <a:latin typeface="Arial"/>
            </a:endParaRPr>
          </a:p>
          <a:p>
            <a:pPr>
              <a:lnSpc>
                <a:spcPct val="100000"/>
              </a:lnSpc>
              <a:buNone/>
            </a:pPr>
            <a:endParaRPr b="0" lang="ru-RU" sz="2800" spc="-1" strike="noStrike">
              <a:latin typeface="Arial"/>
            </a:endParaRPr>
          </a:p>
          <a:p>
            <a:pPr>
              <a:lnSpc>
                <a:spcPct val="100000"/>
              </a:lnSpc>
              <a:buNone/>
            </a:pPr>
            <a:endParaRPr b="0" lang="ru-RU" sz="2800" spc="-1" strike="noStrike">
              <a:latin typeface="Arial"/>
            </a:endParaRPr>
          </a:p>
          <a:p>
            <a:pPr>
              <a:lnSpc>
                <a:spcPct val="100000"/>
              </a:lnSpc>
              <a:buNone/>
            </a:pPr>
            <a:endParaRPr b="0" lang="ru-RU" sz="2800" spc="-1" strike="noStrike">
              <a:latin typeface="Arial"/>
            </a:endParaRPr>
          </a:p>
        </p:txBody>
      </p:sp>
      <p:pic>
        <p:nvPicPr>
          <p:cNvPr id="80" name="Рисунок 9" descr=""/>
          <p:cNvPicPr/>
          <p:nvPr/>
        </p:nvPicPr>
        <p:blipFill>
          <a:blip r:embed="rId6"/>
          <a:stretch/>
        </p:blipFill>
        <p:spPr>
          <a:xfrm>
            <a:off x="11004840" y="6663240"/>
            <a:ext cx="3871080" cy="3084840"/>
          </a:xfrm>
          <a:prstGeom prst="rect">
            <a:avLst/>
          </a:prstGeom>
          <a:ln w="0">
            <a:noFill/>
          </a:ln>
        </p:spPr>
      </p:pic>
      <p:sp>
        <p:nvSpPr>
          <p:cNvPr id="81" name="TextBox 16"/>
          <p:cNvSpPr/>
          <p:nvPr/>
        </p:nvSpPr>
        <p:spPr>
          <a:xfrm>
            <a:off x="959400" y="6508440"/>
            <a:ext cx="9784440" cy="5209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800" spc="-1" strike="noStrike">
                <a:solidFill>
                  <a:srgbClr val="203864"/>
                </a:solidFill>
                <a:latin typeface="Century Gothic"/>
                <a:ea typeface="DejaVu Sans"/>
              </a:rPr>
              <a:t>TAIGA-HiSCORE - это массив широкоугольных черенковских станций для исследования космических лучей и источников гамма-излучения, являющийся частью гибридной системы детекторов </a:t>
            </a:r>
            <a:r>
              <a:rPr b="0" lang="en-US" sz="2800" spc="-1" strike="noStrike">
                <a:solidFill>
                  <a:srgbClr val="203864"/>
                </a:solidFill>
                <a:latin typeface="Century Gothic"/>
                <a:ea typeface="DejaVu Sans"/>
              </a:rPr>
              <a:t>TAIGA. </a:t>
            </a:r>
            <a:r>
              <a:rPr b="0" lang="ru-RU" sz="2800" spc="-1" strike="noStrike">
                <a:solidFill>
                  <a:srgbClr val="203864"/>
                </a:solidFill>
                <a:latin typeface="Century Gothic"/>
                <a:ea typeface="DejaVu Sans"/>
              </a:rPr>
              <a:t> </a:t>
            </a:r>
            <a:endParaRPr b="0" lang="ru-RU" sz="2800" spc="-1" strike="noStrike">
              <a:latin typeface="Arial"/>
            </a:endParaRPr>
          </a:p>
          <a:p>
            <a:pPr>
              <a:lnSpc>
                <a:spcPct val="100000"/>
              </a:lnSpc>
              <a:buNone/>
            </a:pPr>
            <a:r>
              <a:rPr b="0" lang="ru-RU" sz="2800" spc="-1" strike="noStrike">
                <a:solidFill>
                  <a:srgbClr val="203864"/>
                </a:solidFill>
                <a:latin typeface="Century Gothic"/>
                <a:ea typeface="DejaVu Sans"/>
              </a:rPr>
              <a:t>Установки массива HiSCORE регистрируют </a:t>
            </a:r>
            <a:endParaRPr b="0" lang="ru-RU" sz="2800" spc="-1" strike="noStrike">
              <a:latin typeface="Arial"/>
            </a:endParaRPr>
          </a:p>
          <a:p>
            <a:pPr>
              <a:lnSpc>
                <a:spcPct val="100000"/>
              </a:lnSpc>
              <a:buNone/>
            </a:pPr>
            <a:r>
              <a:rPr b="0" lang="ru-RU" sz="2800" spc="-1" strike="noStrike">
                <a:solidFill>
                  <a:srgbClr val="203864"/>
                </a:solidFill>
                <a:latin typeface="Century Gothic"/>
                <a:ea typeface="DejaVu Sans"/>
              </a:rPr>
              <a:t>черенковские фотоны ШАЛ, а также время </a:t>
            </a:r>
            <a:endParaRPr b="0" lang="ru-RU" sz="2800" spc="-1" strike="noStrike">
              <a:latin typeface="Arial"/>
            </a:endParaRPr>
          </a:p>
          <a:p>
            <a:pPr>
              <a:lnSpc>
                <a:spcPct val="100000"/>
              </a:lnSpc>
              <a:buNone/>
            </a:pPr>
            <a:r>
              <a:rPr b="0" lang="ru-RU" sz="2800" spc="-1" strike="noStrike">
                <a:solidFill>
                  <a:srgbClr val="203864"/>
                </a:solidFill>
                <a:latin typeface="Century Gothic"/>
                <a:ea typeface="DejaVu Sans"/>
              </a:rPr>
              <a:t>прихода сигнала. Распределения амплитуд </a:t>
            </a:r>
            <a:endParaRPr b="0" lang="ru-RU" sz="2800" spc="-1" strike="noStrike">
              <a:latin typeface="Arial"/>
            </a:endParaRPr>
          </a:p>
          <a:p>
            <a:pPr>
              <a:lnSpc>
                <a:spcPct val="100000"/>
              </a:lnSpc>
              <a:buNone/>
            </a:pPr>
            <a:r>
              <a:rPr b="0" lang="ru-RU" sz="2800" spc="-1" strike="noStrike">
                <a:solidFill>
                  <a:srgbClr val="203864"/>
                </a:solidFill>
                <a:latin typeface="Century Gothic"/>
                <a:ea typeface="DejaVu Sans"/>
              </a:rPr>
              <a:t>сигнала и времен его</a:t>
            </a:r>
            <a:r>
              <a:rPr b="0" lang="en-US" sz="2800" spc="-1" strike="noStrike">
                <a:solidFill>
                  <a:srgbClr val="203864"/>
                </a:solidFill>
                <a:latin typeface="Century Gothic"/>
                <a:ea typeface="DejaVu Sans"/>
              </a:rPr>
              <a:t> </a:t>
            </a:r>
            <a:r>
              <a:rPr b="0" lang="ru-RU" sz="2800" spc="-1" strike="noStrike">
                <a:solidFill>
                  <a:srgbClr val="203864"/>
                </a:solidFill>
                <a:latin typeface="Century Gothic"/>
                <a:ea typeface="DejaVu Sans"/>
              </a:rPr>
              <a:t>регистрации позволяют</a:t>
            </a:r>
            <a:endParaRPr b="0" lang="ru-RU" sz="2800" spc="-1" strike="noStrike">
              <a:latin typeface="Arial"/>
            </a:endParaRPr>
          </a:p>
          <a:p>
            <a:pPr>
              <a:lnSpc>
                <a:spcPct val="100000"/>
              </a:lnSpc>
              <a:buNone/>
            </a:pPr>
            <a:r>
              <a:rPr b="0" lang="ru-RU" sz="2800" spc="-1" strike="noStrike">
                <a:solidFill>
                  <a:srgbClr val="203864"/>
                </a:solidFill>
                <a:latin typeface="Century Gothic"/>
                <a:ea typeface="DejaVu Sans"/>
              </a:rPr>
              <a:t>определить характеристики широких</a:t>
            </a:r>
            <a:endParaRPr b="0" lang="ru-RU" sz="2800" spc="-1" strike="noStrike">
              <a:latin typeface="Arial"/>
            </a:endParaRPr>
          </a:p>
          <a:p>
            <a:pPr>
              <a:lnSpc>
                <a:spcPct val="100000"/>
              </a:lnSpc>
              <a:buNone/>
            </a:pPr>
            <a:r>
              <a:rPr b="0" lang="ru-RU" sz="2800" spc="-1" strike="noStrike">
                <a:solidFill>
                  <a:srgbClr val="203864"/>
                </a:solidFill>
                <a:latin typeface="Century Gothic"/>
                <a:ea typeface="DejaVu Sans"/>
              </a:rPr>
              <a:t>атмосферных ливней, таких, как энергия</a:t>
            </a:r>
            <a:endParaRPr b="0" lang="ru-RU" sz="2800" spc="-1" strike="noStrike">
              <a:latin typeface="Arial"/>
            </a:endParaRPr>
          </a:p>
          <a:p>
            <a:pPr>
              <a:lnSpc>
                <a:spcPct val="100000"/>
              </a:lnSpc>
              <a:buNone/>
            </a:pPr>
            <a:r>
              <a:rPr b="0" lang="ru-RU" sz="2800" spc="-1" strike="noStrike">
                <a:solidFill>
                  <a:srgbClr val="203864"/>
                </a:solidFill>
                <a:latin typeface="Century Gothic"/>
                <a:ea typeface="DejaVu Sans"/>
              </a:rPr>
              <a:t>первичной частицы и направление ее движения.</a:t>
            </a:r>
            <a:endParaRPr b="0" lang="ru-RU" sz="2800" spc="-1" strike="noStrike">
              <a:latin typeface="Arial"/>
            </a:endParaRPr>
          </a:p>
        </p:txBody>
      </p:sp>
      <p:grpSp>
        <p:nvGrpSpPr>
          <p:cNvPr id="82" name="Группа 55"/>
          <p:cNvGrpSpPr/>
          <p:nvPr/>
        </p:nvGrpSpPr>
        <p:grpSpPr>
          <a:xfrm>
            <a:off x="8813520" y="17169480"/>
            <a:ext cx="4687200" cy="7088760"/>
            <a:chOff x="8813520" y="17169480"/>
            <a:chExt cx="4687200" cy="7088760"/>
          </a:xfrm>
        </p:grpSpPr>
        <p:grpSp>
          <p:nvGrpSpPr>
            <p:cNvPr id="83" name="Группа 53"/>
            <p:cNvGrpSpPr/>
            <p:nvPr/>
          </p:nvGrpSpPr>
          <p:grpSpPr>
            <a:xfrm>
              <a:off x="8813520" y="17169480"/>
              <a:ext cx="4687200" cy="7088760"/>
              <a:chOff x="8813520" y="17169480"/>
              <a:chExt cx="4687200" cy="7088760"/>
            </a:xfrm>
          </p:grpSpPr>
          <p:grpSp>
            <p:nvGrpSpPr>
              <p:cNvPr id="84" name="Группа 48"/>
              <p:cNvGrpSpPr/>
              <p:nvPr/>
            </p:nvGrpSpPr>
            <p:grpSpPr>
              <a:xfrm>
                <a:off x="8813520" y="17169480"/>
                <a:ext cx="4687200" cy="7088760"/>
                <a:chOff x="8813520" y="17169480"/>
                <a:chExt cx="4687200" cy="7088760"/>
              </a:xfrm>
            </p:grpSpPr>
            <p:grpSp>
              <p:nvGrpSpPr>
                <p:cNvPr id="85" name="Группа 32"/>
                <p:cNvGrpSpPr/>
                <p:nvPr/>
              </p:nvGrpSpPr>
              <p:grpSpPr>
                <a:xfrm>
                  <a:off x="8813880" y="17169480"/>
                  <a:ext cx="4686840" cy="7088760"/>
                  <a:chOff x="8813880" y="17169480"/>
                  <a:chExt cx="4686840" cy="7088760"/>
                </a:xfrm>
              </p:grpSpPr>
              <p:grpSp>
                <p:nvGrpSpPr>
                  <p:cNvPr id="86" name="Группа 44"/>
                  <p:cNvGrpSpPr/>
                  <p:nvPr/>
                </p:nvGrpSpPr>
                <p:grpSpPr>
                  <a:xfrm>
                    <a:off x="8813880" y="17169480"/>
                    <a:ext cx="4686840" cy="7088760"/>
                    <a:chOff x="8813880" y="17169480"/>
                    <a:chExt cx="4686840" cy="7088760"/>
                  </a:xfrm>
                </p:grpSpPr>
                <p:pic>
                  <p:nvPicPr>
                    <p:cNvPr id="87" name="Рисунок 26" descr=""/>
                    <p:cNvPicPr/>
                    <p:nvPr/>
                  </p:nvPicPr>
                  <p:blipFill>
                    <a:blip r:embed="rId7"/>
                    <a:stretch/>
                  </p:blipFill>
                  <p:spPr>
                    <a:xfrm>
                      <a:off x="8835120" y="17169480"/>
                      <a:ext cx="4665600" cy="4294080"/>
                    </a:xfrm>
                    <a:prstGeom prst="rect">
                      <a:avLst/>
                    </a:prstGeom>
                    <a:ln w="0">
                      <a:noFill/>
                    </a:ln>
                  </p:spPr>
                </p:pic>
                <p:sp>
                  <p:nvSpPr>
                    <p:cNvPr id="88" name="TextBox 34"/>
                    <p:cNvSpPr/>
                    <p:nvPr/>
                  </p:nvSpPr>
                  <p:spPr>
                    <a:xfrm>
                      <a:off x="8813880" y="21487320"/>
                      <a:ext cx="4682880" cy="2770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200" spc="-1" strike="noStrike">
                          <a:solidFill>
                            <a:srgbClr val="000000"/>
                          </a:solidFill>
                          <a:latin typeface="Segoe UI Variable Display"/>
                          <a:ea typeface="DejaVu Sans"/>
                        </a:rPr>
                        <a:t>Массив координат станций приведен к прямоугольной форме путем добавления точек с нулевыми значениями и поворотом осей координат на 45 ̊. Оранжевым цветом обозначены добавленные точки. </a:t>
                      </a:r>
                      <a:endParaRPr b="0" lang="ru-RU" sz="2200" spc="-1" strike="noStrike">
                        <a:latin typeface="Arial"/>
                      </a:endParaRPr>
                    </a:p>
                  </p:txBody>
                </p:sp>
              </p:grpSp>
              <p:sp>
                <p:nvSpPr>
                  <p:cNvPr id="89" name="Прямая со стрелкой 22"/>
                  <p:cNvSpPr/>
                  <p:nvPr/>
                </p:nvSpPr>
                <p:spPr>
                  <a:xfrm flipV="1">
                    <a:off x="10728720" y="18857520"/>
                    <a:ext cx="2585160" cy="2517120"/>
                  </a:xfrm>
                  <a:custGeom>
                    <a:avLst/>
                    <a:gdLst/>
                    <a:ahLst/>
                    <a:rect l="l" t="t" r="r" b="b"/>
                    <a:pathLst>
                      <a:path w="21600" h="21600">
                        <a:moveTo>
                          <a:pt x="0" y="0"/>
                        </a:moveTo>
                        <a:lnTo>
                          <a:pt x="21600" y="21600"/>
                        </a:lnTo>
                      </a:path>
                    </a:pathLst>
                  </a:custGeom>
                  <a:noFill/>
                  <a:ln w="38160">
                    <a:solidFill>
                      <a:srgbClr val="5597d3"/>
                    </a:solidFill>
                    <a:round/>
                    <a:tailEnd len="med" type="triangle" w="med"/>
                  </a:ln>
                </p:spPr>
                <p:style>
                  <a:lnRef idx="0"/>
                  <a:fillRef idx="0"/>
                  <a:effectRef idx="0"/>
                  <a:fontRef idx="minor"/>
                </p:style>
              </p:sp>
            </p:grpSp>
            <p:sp>
              <p:nvSpPr>
                <p:cNvPr id="90" name="Прямая со стрелкой 46"/>
                <p:cNvSpPr/>
                <p:nvPr/>
              </p:nvSpPr>
              <p:spPr>
                <a:xfrm flipH="1" flipV="1">
                  <a:off x="8813160" y="19469880"/>
                  <a:ext cx="1914120" cy="1905480"/>
                </a:xfrm>
                <a:custGeom>
                  <a:avLst/>
                  <a:gdLst/>
                  <a:ahLst/>
                  <a:rect l="l" t="t" r="r" b="b"/>
                  <a:pathLst>
                    <a:path w="21600" h="21600">
                      <a:moveTo>
                        <a:pt x="0" y="0"/>
                      </a:moveTo>
                      <a:lnTo>
                        <a:pt x="21600" y="21600"/>
                      </a:lnTo>
                    </a:path>
                  </a:pathLst>
                </a:custGeom>
                <a:noFill/>
                <a:ln w="28440">
                  <a:solidFill>
                    <a:srgbClr val="5b9bd5"/>
                  </a:solidFill>
                  <a:round/>
                  <a:tailEnd len="med" type="triangle" w="med"/>
                </a:ln>
              </p:spPr>
              <p:style>
                <a:lnRef idx="0"/>
                <a:fillRef idx="0"/>
                <a:effectRef idx="0"/>
                <a:fontRef idx="minor"/>
              </p:style>
            </p:sp>
          </p:grpSp>
          <p:sp>
            <p:nvSpPr>
              <p:cNvPr id="91" name="TextBox 49"/>
              <p:cNvSpPr/>
              <p:nvPr/>
            </p:nvSpPr>
            <p:spPr>
              <a:xfrm>
                <a:off x="13149360" y="18947520"/>
                <a:ext cx="45000" cy="516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800" spc="-1" strike="noStrike">
                    <a:solidFill>
                      <a:srgbClr val="000000"/>
                    </a:solidFill>
                    <a:latin typeface="Segoe UI Variable Text Semibold"/>
                    <a:ea typeface="DejaVu Sans"/>
                  </a:rPr>
                  <a:t>x</a:t>
                </a:r>
                <a:endParaRPr b="0" lang="ru-RU" sz="2800" spc="-1" strike="noStrike">
                  <a:latin typeface="Arial"/>
                </a:endParaRPr>
              </a:p>
            </p:txBody>
          </p:sp>
        </p:grpSp>
        <p:sp>
          <p:nvSpPr>
            <p:cNvPr id="92" name="TextBox 52"/>
            <p:cNvSpPr/>
            <p:nvPr/>
          </p:nvSpPr>
          <p:spPr>
            <a:xfrm>
              <a:off x="8917200" y="19685160"/>
              <a:ext cx="45000" cy="516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800" spc="-1" strike="noStrike">
                  <a:solidFill>
                    <a:srgbClr val="000000"/>
                  </a:solidFill>
                  <a:latin typeface="Segoe UI Variable Text Semibold"/>
                  <a:ea typeface="DejaVu Sans"/>
                </a:rPr>
                <a:t>y</a:t>
              </a:r>
              <a:endParaRPr b="0" lang="ru-RU" sz="2800" spc="-1" strike="noStrike">
                <a:latin typeface="Arial"/>
              </a:endParaRPr>
            </a:p>
          </p:txBody>
        </p:sp>
      </p:grpSp>
      <p:sp>
        <p:nvSpPr>
          <p:cNvPr id="93" name="TextBox 57"/>
          <p:cNvSpPr/>
          <p:nvPr/>
        </p:nvSpPr>
        <p:spPr>
          <a:xfrm>
            <a:off x="10789920" y="10215360"/>
            <a:ext cx="4086000" cy="1369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2800" spc="-1" strike="noStrike">
                <a:solidFill>
                  <a:srgbClr val="000000"/>
                </a:solidFill>
                <a:latin typeface="Segoe UI Variable Display"/>
                <a:ea typeface="DejaVu Sans"/>
              </a:rPr>
              <a:t>Черенковская станция из массива </a:t>
            </a:r>
            <a:r>
              <a:rPr b="0" lang="en-US" sz="2800" spc="-1" strike="noStrike">
                <a:solidFill>
                  <a:srgbClr val="000000"/>
                </a:solidFill>
                <a:latin typeface="Segoe UI Variable Display"/>
                <a:ea typeface="DejaVu Sans"/>
              </a:rPr>
              <a:t>HiSCORE</a:t>
            </a:r>
            <a:endParaRPr b="0" lang="ru-RU" sz="2800" spc="-1" strike="noStrike">
              <a:latin typeface="Arial"/>
            </a:endParaRPr>
          </a:p>
        </p:txBody>
      </p:sp>
      <p:sp>
        <p:nvSpPr>
          <p:cNvPr id="94" name="TextBox 111"/>
          <p:cNvSpPr/>
          <p:nvPr/>
        </p:nvSpPr>
        <p:spPr>
          <a:xfrm>
            <a:off x="15544800" y="29381400"/>
            <a:ext cx="13487040" cy="1828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1"/>
              </a:spcBef>
              <a:buNone/>
              <a:tabLst>
                <a:tab algn="l" pos="0"/>
              </a:tabLst>
            </a:pPr>
            <a:r>
              <a:rPr b="0" lang="ru-RU" sz="2800" spc="-1" strike="noStrike">
                <a:solidFill>
                  <a:srgbClr val="203864"/>
                </a:solidFill>
                <a:highlight>
                  <a:srgbClr val="ffffff"/>
                </a:highlight>
                <a:latin typeface="Century Gothic"/>
                <a:ea typeface="DejaVu Sans"/>
              </a:rPr>
              <a:t>На двух следующих графиках представлены </a:t>
            </a:r>
            <a:r>
              <a:rPr b="0" lang="ru-RU" sz="2800" spc="-1" strike="noStrike">
                <a:solidFill>
                  <a:srgbClr val="203864"/>
                </a:solidFill>
                <a:latin typeface="Century Gothic"/>
                <a:ea typeface="DejaVu Sans"/>
              </a:rPr>
              <a:t>энергетический спектр событий Монте-Карло, использованных для обучения модели и оценки ее эффективности и энергетический спектр, восстановленный нейронной сетью.</a:t>
            </a:r>
            <a:endParaRPr b="0" lang="ru-RU" sz="2800" spc="-1" strike="noStrike">
              <a:latin typeface="Arial"/>
            </a:endParaRPr>
          </a:p>
        </p:txBody>
      </p:sp>
      <p:sp>
        <p:nvSpPr>
          <p:cNvPr id="95" name="TextBox 112"/>
          <p:cNvSpPr/>
          <p:nvPr/>
        </p:nvSpPr>
        <p:spPr>
          <a:xfrm>
            <a:off x="15822000" y="23196600"/>
            <a:ext cx="13487040" cy="1142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1"/>
              </a:spcBef>
              <a:buNone/>
              <a:tabLst>
                <a:tab algn="l" pos="0"/>
              </a:tabLst>
            </a:pPr>
            <a:r>
              <a:rPr b="0" lang="ru-RU" sz="2800" spc="-1" strike="noStrike">
                <a:solidFill>
                  <a:srgbClr val="203864"/>
                </a:solidFill>
                <a:highlight>
                  <a:srgbClr val="ffffff"/>
                </a:highlight>
                <a:latin typeface="Century Gothic"/>
                <a:ea typeface="DejaVu Sans"/>
              </a:rPr>
              <a:t>На графиках ниже представлены распределения ошибок азимутального и зенитного углов в определении направления ШАЛ. </a:t>
            </a:r>
            <a:endParaRPr b="0" lang="ru-RU" sz="2800" spc="-1" strike="noStrike">
              <a:latin typeface="Arial"/>
            </a:endParaRPr>
          </a:p>
        </p:txBody>
      </p:sp>
      <p:pic>
        <p:nvPicPr>
          <p:cNvPr id="96" name="Рисунок 4" descr=""/>
          <p:cNvPicPr/>
          <p:nvPr/>
        </p:nvPicPr>
        <p:blipFill>
          <a:blip r:embed="rId8"/>
          <a:stretch/>
        </p:blipFill>
        <p:spPr>
          <a:xfrm>
            <a:off x="22636080" y="24551640"/>
            <a:ext cx="7062120" cy="4771080"/>
          </a:xfrm>
          <a:prstGeom prst="rect">
            <a:avLst/>
          </a:prstGeom>
          <a:ln w="0">
            <a:noFill/>
          </a:ln>
        </p:spPr>
      </p:pic>
      <p:pic>
        <p:nvPicPr>
          <p:cNvPr id="97" name="Рисунок 6" descr=""/>
          <p:cNvPicPr/>
          <p:nvPr/>
        </p:nvPicPr>
        <p:blipFill>
          <a:blip r:embed="rId9"/>
          <a:stretch/>
        </p:blipFill>
        <p:spPr>
          <a:xfrm>
            <a:off x="15619320" y="24552000"/>
            <a:ext cx="7062120" cy="4730400"/>
          </a:xfrm>
          <a:prstGeom prst="rect">
            <a:avLst/>
          </a:prstGeom>
          <a:ln w="0">
            <a:noFill/>
          </a:ln>
        </p:spPr>
      </p:pic>
      <p:pic>
        <p:nvPicPr>
          <p:cNvPr id="98" name="Рисунок 8" descr=""/>
          <p:cNvPicPr/>
          <p:nvPr/>
        </p:nvPicPr>
        <p:blipFill>
          <a:blip r:embed="rId10"/>
          <a:stretch/>
        </p:blipFill>
        <p:spPr>
          <a:xfrm>
            <a:off x="22710600" y="30987720"/>
            <a:ext cx="6395760" cy="5347800"/>
          </a:xfrm>
          <a:prstGeom prst="rect">
            <a:avLst/>
          </a:prstGeom>
          <a:ln w="0">
            <a:noFill/>
          </a:ln>
        </p:spPr>
      </p:pic>
      <p:pic>
        <p:nvPicPr>
          <p:cNvPr id="99" name="Рисунок 10" descr=""/>
          <p:cNvPicPr/>
          <p:nvPr/>
        </p:nvPicPr>
        <p:blipFill>
          <a:blip r:embed="rId11"/>
          <a:stretch/>
        </p:blipFill>
        <p:spPr>
          <a:xfrm>
            <a:off x="16281360" y="31305960"/>
            <a:ext cx="6067080" cy="4981320"/>
          </a:xfrm>
          <a:prstGeom prst="rect">
            <a:avLst/>
          </a:prstGeom>
          <a:ln w="0">
            <a:noFill/>
          </a:ln>
        </p:spPr>
      </p:pic>
      <mc:AlternateContent>
        <mc:Choice xmlns:a14="http://schemas.microsoft.com/office/drawing/2010/main" Requires="a14">
          <p:sp>
            <p:nvSpPr>
              <p:cNvPr id="100" name=""/>
              <p:cNvSpPr txBox="1"/>
              <p:nvPr/>
            </p:nvSpPr>
            <p:spPr>
              <a:xfrm>
                <a:off x="5023800" y="39888720"/>
                <a:ext cx="4969800" cy="1558800"/>
              </a:xfrm>
              <a:prstGeom prst="rect">
                <a:avLst/>
              </a:prstGeom>
            </p:spPr>
            <p:txBody>
              <a:bodyPr/>
              <a:p>
                <a14:m>
                  <m:oMath xmlns:m="http://schemas.openxmlformats.org/officeDocument/2006/math">
                    <m:r>
                      <m:t xml:space="preserve">MSE</m:t>
                    </m:r>
                    <m:r>
                      <m:t xml:space="preserve">=</m:t>
                    </m:r>
                    <m:f>
                      <m:num>
                        <m:r>
                          <m:t xml:space="preserve">1</m:t>
                        </m:r>
                      </m:num>
                      <m:den>
                        <m:r>
                          <m:t xml:space="preserve">n</m:t>
                        </m:r>
                      </m:den>
                    </m:f>
                    <m:nary>
                      <m:naryPr>
                        <m:chr m:val="∑"/>
                        <m:subHide m:val="1"/>
                        <m:supHide m:val="1"/>
                      </m:naryPr>
                      <m:sub/>
                      <m:sup/>
                      <m:e>
                        <m:sSup>
                          <m:e>
                            <m:d>
                              <m:dPr>
                                <m:begChr m:val="("/>
                                <m:endChr m:val=")"/>
                              </m:dPr>
                              <m:e>
                                <m:sSub>
                                  <m:e>
                                    <m:r>
                                      <m:t xml:space="preserve">y</m:t>
                                    </m:r>
                                  </m:e>
                                  <m:sub>
                                    <m:r>
                                      <m:t xml:space="preserve">rec</m:t>
                                    </m:r>
                                  </m:sub>
                                </m:sSub>
                                <m:r>
                                  <m:t xml:space="preserve">−</m:t>
                                </m:r>
                                <m:sSub>
                                  <m:e>
                                    <m:r>
                                      <m:t xml:space="preserve">y</m:t>
                                    </m:r>
                                  </m:e>
                                  <m:sub>
                                    <m:r>
                                      <m:t xml:space="preserve">MC</m:t>
                                    </m:r>
                                  </m:sub>
                                </m:sSub>
                              </m:e>
                            </m:d>
                          </m:e>
                          <m:sup>
                            <m:r>
                              <m:t xml:space="preserve">2</m:t>
                            </m:r>
                          </m:sup>
                        </m:sSup>
                      </m:e>
                    </m:nary>
                  </m:oMath>
                </a14:m>
              </a:p>
            </p:txBody>
          </p:sp>
        </mc:Choice>
        <mc:Fallback/>
      </mc:AlternateContent>
      <p:sp>
        <p:nvSpPr>
          <p:cNvPr id="101" name=""/>
          <p:cNvSpPr txBox="1"/>
          <p:nvPr/>
        </p:nvSpPr>
        <p:spPr>
          <a:xfrm>
            <a:off x="17381880" y="42062400"/>
            <a:ext cx="12564720" cy="445320"/>
          </a:xfrm>
          <a:prstGeom prst="rect">
            <a:avLst/>
          </a:prstGeom>
          <a:noFill/>
          <a:ln w="0">
            <a:noFill/>
          </a:ln>
        </p:spPr>
        <p:txBody>
          <a:bodyPr lIns="90000" rIns="90000" tIns="45000" bIns="45000" anchor="t">
            <a:noAutofit/>
          </a:bodyPr>
          <a:p>
            <a:pPr marL="228600" indent="-228600">
              <a:lnSpc>
                <a:spcPct val="100000"/>
              </a:lnSpc>
              <a:spcBef>
                <a:spcPts val="561"/>
              </a:spcBef>
              <a:buNone/>
              <a:tabLst>
                <a:tab algn="l" pos="0"/>
              </a:tabLst>
            </a:pPr>
            <a:r>
              <a:rPr b="0" i="1" lang="ru-RU" sz="2400" spc="-1" strike="noStrike">
                <a:solidFill>
                  <a:srgbClr val="ffff00"/>
                </a:solidFill>
                <a:latin typeface="Century Gothic"/>
                <a:ea typeface="DejaVu Sans"/>
              </a:rPr>
              <a:t>Работа выполнена при финансовой поддержке РНФ, грант №22-21-00442</a:t>
            </a:r>
            <a:endParaRPr b="0" lang="ru-RU" sz="2400" spc="-1" strike="noStrike">
              <a:solidFill>
                <a:srgbClr val="ffff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PosterPresentations.com-100CMx140CM</Template>
  <Manager>A. Kotoulas</Manager>
  <TotalTime>2690</TotalTime>
  <Application>LibreOffice/7.3.0.3$Linux_X86_64 LibreOffice_project/0f246aa12d0eee4a0f7adcefbf7c878fc2238db3</Application>
  <HyperlinkBase>https://www.posterpresentations.com/free-poster-templates.html</HyperlinkBase>
  <AppVersion>15.0000</AppVersion>
  <Words>714</Words>
  <Paragraphs>53</Paragraphs>
  <Company>Canterbury Media Services, Inc. </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category>Research poster templates </cp:category>
  <dcterms:created xsi:type="dcterms:W3CDTF">2012-02-10T00:21:22Z</dcterms:created>
  <dc:creator>PosterPresentations.com</dc:creator>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keywords>A0 Powerpoint poster template scientific poster template research poster template </cp:keywords>
  <dc:language>en-US</dc:language>
  <cp:lastModifiedBy>Alexander Kryukov</cp:lastModifiedBy>
  <dcterms:modified xsi:type="dcterms:W3CDTF">2022-06-23T07:49:42Z</dcterms:modified>
  <cp:revision>60</cp:revision>
  <dc:subject>Research poster presentation template</dc:subject>
  <dc:title>A0 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Произвольный</vt:lpwstr>
  </property>
  <property fmtid="{D5CDD505-2E9C-101B-9397-08002B2CF9AE}" pid="4" name="Slides">
    <vt:i4>1</vt:i4>
  </property>
</Properties>
</file>