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wmf" ContentType="image/x-wmf"/>
  <Override PartName="/ppt/media/image8.png" ContentType="image/png"/>
  <Override PartName="/ppt/media/image13.png" ContentType="image/png"/>
  <Override PartName="/ppt/media/image9.png" ContentType="image/png"/>
  <Override PartName="/ppt/media/image12.png" ContentType="image/png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1602700" cy="3024346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5D999B-FE36-46C6-8CB7-33F25962F5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1944216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080000" y="16238880"/>
            <a:ext cx="1944216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AF8DB1-98EC-4DB1-8D10-5B31FDE3B2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104228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080000" y="16238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11042280" y="16238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A17DDD-F89E-4AE0-ABCE-9E6A116F04C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7653600" y="7076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4226840" y="7076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080000" y="16238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7653600" y="16238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4226840" y="16238880"/>
            <a:ext cx="62600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9EA126-EABD-40AF-B4FD-6EACDDD0BA1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080000" y="7076880"/>
            <a:ext cx="1944216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EFBFBD-B8F4-4745-97D0-AAE92F952F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1944216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B24DA2-EBC7-4098-8500-B0AF174344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948744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1042280" y="7076880"/>
            <a:ext cx="948744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89B4FC-4C8B-48E4-9190-DB8AFC49531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81293A-F0CF-44AD-84C7-313517577E7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620360" y="9394920"/>
            <a:ext cx="18361800" cy="300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6D9DE4-F92B-48AB-B6E8-88C55331B96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1042280" y="7076880"/>
            <a:ext cx="948744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080000" y="16238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F521AB-A94C-47E7-956C-C222B4E6A39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948744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104228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1042280" y="16238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10C645-364E-44B3-A8C6-5F28F05C99F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5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08000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1042280" y="7076880"/>
            <a:ext cx="948744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080000" y="16238880"/>
            <a:ext cx="19442160" cy="83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2F07B5-0C60-40DC-97EE-C7D70DBD73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620360" y="9394920"/>
            <a:ext cx="18361800" cy="6482520"/>
          </a:xfrm>
          <a:prstGeom prst="rect">
            <a:avLst/>
          </a:prstGeom>
          <a:noFill/>
          <a:ln w="0">
            <a:noFill/>
          </a:ln>
        </p:spPr>
        <p:txBody>
          <a:bodyPr lIns="296280" rIns="296280" tIns="147960" bIns="14796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ru-RU" sz="14300" spc="-1" strike="noStrike">
                <a:solidFill>
                  <a:srgbClr val="000000"/>
                </a:solidFill>
                <a:latin typeface="Calibri"/>
              </a:rPr>
              <a:t>Образе</a:t>
            </a:r>
            <a:r>
              <a:rPr b="0" lang="ru-RU" sz="14300" spc="-1" strike="noStrike">
                <a:solidFill>
                  <a:srgbClr val="000000"/>
                </a:solidFill>
                <a:latin typeface="Calibri"/>
              </a:rPr>
              <a:t>ц </a:t>
            </a:r>
            <a:r>
              <a:rPr b="0" lang="ru-RU" sz="14300" spc="-1" strike="noStrike">
                <a:solidFill>
                  <a:srgbClr val="000000"/>
                </a:solidFill>
                <a:latin typeface="Calibri"/>
              </a:rPr>
              <a:t>заголо</a:t>
            </a:r>
            <a:r>
              <a:rPr b="0" lang="ru-RU" sz="14300" spc="-1" strike="noStrike">
                <a:solidFill>
                  <a:srgbClr val="000000"/>
                </a:solidFill>
                <a:latin typeface="Calibri"/>
              </a:rPr>
              <a:t>вка</a:t>
            </a:r>
            <a:endParaRPr b="0" lang="ru-RU" sz="14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080000" y="28031040"/>
            <a:ext cx="5040360" cy="1609920"/>
          </a:xfrm>
          <a:prstGeom prst="rect">
            <a:avLst/>
          </a:prstGeom>
          <a:noFill/>
          <a:ln w="0">
            <a:noFill/>
          </a:ln>
        </p:spPr>
        <p:txBody>
          <a:bodyPr lIns="296280" rIns="296280" tIns="147960" bIns="147960" anchor="ctr">
            <a:noAutofit/>
          </a:bodyPr>
          <a:lstStyle>
            <a:lvl1pPr>
              <a:lnSpc>
                <a:spcPct val="100000"/>
              </a:lnSpc>
              <a:buNone/>
              <a:defRPr b="0" lang="ru-RU" sz="3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ru-RU" sz="39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ru-RU" sz="3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7381080" y="28031040"/>
            <a:ext cx="6840360" cy="1609920"/>
          </a:xfrm>
          <a:prstGeom prst="rect">
            <a:avLst/>
          </a:prstGeom>
          <a:noFill/>
          <a:ln w="0">
            <a:noFill/>
          </a:ln>
        </p:spPr>
        <p:txBody>
          <a:bodyPr lIns="296280" rIns="296280" tIns="147960" bIns="147960" anchor="ctr">
            <a:noAutofit/>
          </a:bodyPr>
          <a:lstStyle>
            <a:lvl1pPr algn="ct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ru-RU" sz="1400" spc="-1" strike="noStrike">
                <a:latin typeface="Times New Roman"/>
              </a:rPr>
              <a:t>&lt;footer&gt;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15481800" y="28031040"/>
            <a:ext cx="5040360" cy="1609920"/>
          </a:xfrm>
          <a:prstGeom prst="rect">
            <a:avLst/>
          </a:prstGeom>
          <a:noFill/>
          <a:ln w="0">
            <a:noFill/>
          </a:ln>
        </p:spPr>
        <p:txBody>
          <a:bodyPr lIns="296280" rIns="296280" tIns="147960" bIns="147960" anchor="ctr">
            <a:noAutofit/>
          </a:bodyPr>
          <a:lstStyle>
            <a:lvl1pPr algn="r">
              <a:lnSpc>
                <a:spcPct val="100000"/>
              </a:lnSpc>
              <a:buNone/>
              <a:defRPr b="0" lang="ru-RU" sz="3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179FB23-E3AD-40CC-B9FA-2C64FC16DC35}" type="slidenum">
              <a:rPr b="0" lang="ru-RU" sz="39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ru-RU" sz="39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080000" y="7076880"/>
            <a:ext cx="19442160" cy="1754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04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ru-RU" sz="104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ru-RU" sz="7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65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ru-RU" sz="65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65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ru-RU" sz="65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wmf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35"/>
          <p:cNvSpPr/>
          <p:nvPr/>
        </p:nvSpPr>
        <p:spPr>
          <a:xfrm>
            <a:off x="1008360" y="3672360"/>
            <a:ext cx="19585800" cy="4464000"/>
          </a:xfrm>
          <a:prstGeom prst="roundRect">
            <a:avLst>
              <a:gd name="adj" fmla="val 8682"/>
            </a:avLst>
          </a:prstGeom>
          <a:solidFill>
            <a:srgbClr val="ffffff"/>
          </a:solidFill>
          <a:ln>
            <a:solidFill>
              <a:srgbClr val="4f81bd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</p:sp>
      <p:sp>
        <p:nvSpPr>
          <p:cNvPr id="42" name="Скругленный прямоугольник 34"/>
          <p:cNvSpPr/>
          <p:nvPr/>
        </p:nvSpPr>
        <p:spPr>
          <a:xfrm>
            <a:off x="1008360" y="8281080"/>
            <a:ext cx="19585800" cy="7632360"/>
          </a:xfrm>
          <a:prstGeom prst="roundRect">
            <a:avLst>
              <a:gd name="adj" fmla="val 5051"/>
            </a:avLst>
          </a:prstGeom>
          <a:solidFill>
            <a:srgbClr val="ffffff"/>
          </a:solidFill>
          <a:ln>
            <a:solidFill>
              <a:srgbClr val="9bbb59">
                <a:lumMod val="75000"/>
              </a:srgbClr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43" name="Скругленный прямоугольник 31"/>
          <p:cNvSpPr/>
          <p:nvPr/>
        </p:nvSpPr>
        <p:spPr>
          <a:xfrm>
            <a:off x="10873440" y="16633800"/>
            <a:ext cx="9720720" cy="9576720"/>
          </a:xfrm>
          <a:prstGeom prst="roundRect">
            <a:avLst>
              <a:gd name="adj" fmla="val 3915"/>
            </a:avLst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</p:sp>
      <p:sp>
        <p:nvSpPr>
          <p:cNvPr id="44" name="Скругленный прямоугольник 30"/>
          <p:cNvSpPr/>
          <p:nvPr/>
        </p:nvSpPr>
        <p:spPr>
          <a:xfrm>
            <a:off x="1008360" y="16633800"/>
            <a:ext cx="9720720" cy="957672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>
            <a:solidFill>
              <a:srgbClr val="f79646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45" name="Rectangle 4"/>
          <p:cNvSpPr/>
          <p:nvPr/>
        </p:nvSpPr>
        <p:spPr>
          <a:xfrm>
            <a:off x="720360" y="792000"/>
            <a:ext cx="20161800" cy="28730880"/>
          </a:xfrm>
          <a:prstGeom prst="rect">
            <a:avLst/>
          </a:prstGeom>
          <a:noFill/>
          <a:ln w="508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Text Box 5"/>
          <p:cNvSpPr/>
          <p:nvPr/>
        </p:nvSpPr>
        <p:spPr>
          <a:xfrm>
            <a:off x="1189080" y="936000"/>
            <a:ext cx="19009800" cy="24361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ru-RU" sz="3400" spc="-1" strike="noStrike">
                <a:solidFill>
                  <a:srgbClr val="000000"/>
                </a:solidFill>
                <a:latin typeface="Georgia"/>
              </a:rPr>
              <a:t>Методы глубокого обучения для анализа данных черенковских телескопов </a:t>
            </a:r>
            <a:endParaRPr b="0" lang="ru-RU" sz="34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ru-RU" sz="3400" spc="-1" strike="noStrike">
                <a:solidFill>
                  <a:srgbClr val="000000"/>
                </a:solidFill>
                <a:latin typeface="Georgia"/>
              </a:rPr>
              <a:t>в эксперименте </a:t>
            </a:r>
            <a:r>
              <a:rPr b="1" lang="en-US" sz="3400" spc="-1" strike="noStrike">
                <a:solidFill>
                  <a:srgbClr val="000000"/>
                </a:solidFill>
                <a:latin typeface="Georgia"/>
              </a:rPr>
              <a:t>TAIGA</a:t>
            </a:r>
            <a:endParaRPr b="0" lang="ru-RU" sz="34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ru-RU" sz="34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Гресь Е.О.</a:t>
            </a:r>
            <a:r>
              <a:rPr b="0" lang="ru-RU" sz="2000" spc="-1" strike="noStrike" baseline="30000">
                <a:solidFill>
                  <a:srgbClr val="000000"/>
                </a:solidFill>
                <a:latin typeface="Times New Roman"/>
              </a:rPr>
              <a:t>1</a:t>
            </a:r>
            <a:r>
              <a:rPr b="0" lang="en-US" sz="2000" spc="-1" strike="noStrike" baseline="30000">
                <a:solidFill>
                  <a:srgbClr val="000000"/>
                </a:solidFill>
                <a:latin typeface="Times New Roman"/>
              </a:rPr>
              <a:t>,2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Крюков А.П.</a:t>
            </a:r>
            <a:r>
              <a:rPr b="0" lang="ru-RU" sz="2000" spc="-1" strike="noStrike" baseline="30000">
                <a:solidFill>
                  <a:srgbClr val="000000"/>
                </a:solidFill>
                <a:latin typeface="Times New Roman"/>
              </a:rPr>
              <a:t>2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ru-RU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1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НИИПФ ИГУ, Россия, Иркутск, </a:t>
            </a:r>
            <a:r>
              <a:rPr b="0" i="1" lang="en-US" sz="2000" spc="-1" strike="noStrike">
                <a:solidFill>
                  <a:srgbClr val="000000"/>
                </a:solidFill>
                <a:latin typeface="Times New Roman"/>
              </a:rPr>
              <a:t>greseo@mail.ru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2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НИИЯФ МГУ, Россия, Москва, </a:t>
            </a:r>
            <a:r>
              <a:rPr b="0" i="1" lang="de-DE" sz="2000" spc="-1" strike="noStrike">
                <a:solidFill>
                  <a:srgbClr val="000000"/>
                </a:solidFill>
                <a:latin typeface="Times New Roman"/>
              </a:rPr>
              <a:t>kryukov@theory.sinp.msu.ru 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47" name="Text Box 18"/>
          <p:cNvSpPr/>
          <p:nvPr/>
        </p:nvSpPr>
        <p:spPr>
          <a:xfrm>
            <a:off x="1368360" y="3744360"/>
            <a:ext cx="18793800" cy="516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Введение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48" name="Text Box 18"/>
          <p:cNvSpPr/>
          <p:nvPr/>
        </p:nvSpPr>
        <p:spPr>
          <a:xfrm>
            <a:off x="1296360" y="8353080"/>
            <a:ext cx="18793800" cy="516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Методы глубокого обучения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49" name="AutoShape 123"/>
          <p:cNvSpPr/>
          <p:nvPr/>
        </p:nvSpPr>
        <p:spPr>
          <a:xfrm>
            <a:off x="1080360" y="26354880"/>
            <a:ext cx="19441800" cy="2933280"/>
          </a:xfrm>
          <a:prstGeom prst="flowChartAlternateProcess">
            <a:avLst/>
          </a:prstGeom>
          <a:solidFill>
            <a:schemeClr val="bg1"/>
          </a:solidFill>
          <a:ln w="19050">
            <a:solidFill>
              <a:srgbClr val="8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Text Box 18"/>
          <p:cNvSpPr/>
          <p:nvPr/>
        </p:nvSpPr>
        <p:spPr>
          <a:xfrm>
            <a:off x="1152360" y="16057800"/>
            <a:ext cx="19369800" cy="516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Результаты по восстановлению энергии модельных данных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51" name="Text Box 112"/>
          <p:cNvSpPr/>
          <p:nvPr/>
        </p:nvSpPr>
        <p:spPr>
          <a:xfrm>
            <a:off x="10945440" y="17281800"/>
            <a:ext cx="9576720" cy="35719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indent="365040" algn="ctr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</a:rPr>
              <a:t>Восстановление энергии событий от гамма-квантов при наблюдении в моно- и стерео-режимах: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</a:pPr>
            <a:r>
              <a:rPr b="0" i="1" lang="el-GR" sz="2000" spc="-1" strike="noStrike">
                <a:solidFill>
                  <a:srgbClr val="000000"/>
                </a:solidFill>
                <a:latin typeface="Times New Roman"/>
              </a:rPr>
              <a:t>χ</a:t>
            </a: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2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: моно-режим 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1 546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«стерео-2» 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495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«стерео-3» 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156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</a:pPr>
            <a:r>
              <a:rPr b="0" i="1" lang="en-US" sz="2000" spc="-1" strike="noStrike">
                <a:solidFill>
                  <a:srgbClr val="000000"/>
                </a:solidFill>
                <a:latin typeface="Times New Roman"/>
              </a:rPr>
              <a:t>Rel_err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: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моно-режим 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26%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«стерео-2» 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20%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«стерео-3» 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–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15%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Ожидаемое повышение точности восстановления энергии.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</p:txBody>
      </p:sp>
      <p:sp>
        <p:nvSpPr>
          <p:cNvPr id="52" name="Text Box 32"/>
          <p:cNvSpPr/>
          <p:nvPr/>
        </p:nvSpPr>
        <p:spPr>
          <a:xfrm>
            <a:off x="1008360" y="17137800"/>
            <a:ext cx="9720720" cy="425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100"/>
              </a:spcBef>
              <a:buNone/>
              <a:tabLst>
                <a:tab algn="l" pos="0"/>
              </a:tabLst>
            </a:pPr>
            <a:r>
              <a:rPr b="1" i="1" lang="ru-RU" sz="2200" spc="-1" strike="noStrike">
                <a:solidFill>
                  <a:srgbClr val="000000"/>
                </a:solidFill>
                <a:latin typeface="Times New Roman"/>
              </a:rPr>
              <a:t>Критерии оценки восстановления энергии и энергетических спектров</a:t>
            </a:r>
            <a:endParaRPr b="0" lang="ru-RU" sz="2200" spc="-1" strike="noStrike">
              <a:latin typeface="Arial"/>
            </a:endParaRPr>
          </a:p>
        </p:txBody>
      </p:sp>
      <p:sp>
        <p:nvSpPr>
          <p:cNvPr id="53" name="Text Box 18"/>
          <p:cNvSpPr/>
          <p:nvPr/>
        </p:nvSpPr>
        <p:spPr>
          <a:xfrm>
            <a:off x="1008360" y="16706160"/>
            <a:ext cx="9720720" cy="4561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buNone/>
            </a:pPr>
            <a:r>
              <a:rPr b="1" lang="ru-RU" sz="2400" spc="-1" strike="noStrike" u="sng">
                <a:solidFill>
                  <a:srgbClr val="000000"/>
                </a:solidFill>
                <a:uFillTx/>
                <a:latin typeface="Times New Roman"/>
              </a:rPr>
              <a:t>Моно-режим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54" name="Text Box 112"/>
          <p:cNvSpPr/>
          <p:nvPr/>
        </p:nvSpPr>
        <p:spPr>
          <a:xfrm>
            <a:off x="1368360" y="19874160"/>
            <a:ext cx="5256360" cy="2174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indent="3650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</a:rPr>
              <a:t>Изучение восстановления энергии при регистрации адронных событий и событий от гамма-квантов: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‒"/>
            </a:pPr>
            <a:r>
              <a:rPr b="0" i="1" lang="en-US" sz="2000" spc="-1" strike="noStrike">
                <a:solidFill>
                  <a:srgbClr val="000000"/>
                </a:solidFill>
                <a:latin typeface="Times New Roman"/>
              </a:rPr>
              <a:t>Rel_err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равна 31%, значение </a:t>
            </a:r>
            <a:r>
              <a:rPr b="0" i="1" lang="el-GR" sz="2000" spc="-1" strike="noStrike">
                <a:solidFill>
                  <a:srgbClr val="000000"/>
                </a:solidFill>
                <a:latin typeface="Times New Roman"/>
              </a:rPr>
              <a:t>χ</a:t>
            </a: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2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превышает более тысячи;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</p:txBody>
      </p:sp>
      <p:sp>
        <p:nvSpPr>
          <p:cNvPr id="55" name="Text Box 18"/>
          <p:cNvSpPr/>
          <p:nvPr/>
        </p:nvSpPr>
        <p:spPr>
          <a:xfrm>
            <a:off x="11017440" y="16714440"/>
            <a:ext cx="9216720" cy="4561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buNone/>
            </a:pPr>
            <a:r>
              <a:rPr b="1" lang="ru-RU" sz="2400" spc="-1" strike="noStrike" u="sng">
                <a:solidFill>
                  <a:srgbClr val="000000"/>
                </a:solidFill>
                <a:uFillTx/>
                <a:latin typeface="Times New Roman"/>
              </a:rPr>
              <a:t>Стерео-режим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56" name="Text Box 112"/>
          <p:cNvSpPr/>
          <p:nvPr/>
        </p:nvSpPr>
        <p:spPr>
          <a:xfrm>
            <a:off x="10945440" y="21620520"/>
            <a:ext cx="9576720" cy="21996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indent="365040" algn="ctr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</a:rPr>
              <a:t>Качество восстановления энергетического спектра традиционным методом восстановления энергии и методом глубокого обучения 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</a:rPr>
              <a:t>(«стерео-2» - режим):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  <a:tabLst>
                <a:tab algn="l" pos="0"/>
              </a:tabLst>
            </a:pPr>
            <a:r>
              <a:rPr b="0" i="1" lang="en-US" sz="2000" spc="-1" strike="noStrike">
                <a:solidFill>
                  <a:srgbClr val="000000"/>
                </a:solidFill>
                <a:latin typeface="Times New Roman"/>
              </a:rPr>
              <a:t>Rel_err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: традиционный метод – 9%, нейронные сети – 13%;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  <a:tabLst>
                <a:tab algn="l" pos="0"/>
              </a:tabLst>
            </a:pPr>
            <a:r>
              <a:rPr b="0" i="1" lang="el-GR" sz="2000" spc="-1" strike="noStrike">
                <a:solidFill>
                  <a:srgbClr val="000000"/>
                </a:solidFill>
                <a:latin typeface="Times New Roman"/>
              </a:rPr>
              <a:t>χ</a:t>
            </a: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2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: традиционный метод – 96, нейронные сети – 92.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000" spc="-1" strike="noStrike">
              <a:latin typeface="Arial"/>
            </a:endParaRPr>
          </a:p>
        </p:txBody>
      </p:sp>
      <p:sp>
        <p:nvSpPr>
          <p:cNvPr id="57" name="Text Box 112"/>
          <p:cNvSpPr/>
          <p:nvPr/>
        </p:nvSpPr>
        <p:spPr>
          <a:xfrm>
            <a:off x="1008360" y="22178520"/>
            <a:ext cx="9720720" cy="15897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indent="365040" algn="ctr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</a:rPr>
              <a:t>Восстановление энергии при регистрации событий от гамма-квантов: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</a:pP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Rel_err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понизилось до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22%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, значение </a:t>
            </a:r>
            <a:r>
              <a:rPr b="0" i="1" lang="el-GR" sz="2000" spc="-1" strike="noStrike">
                <a:solidFill>
                  <a:srgbClr val="000000"/>
                </a:solidFill>
                <a:latin typeface="Times New Roman"/>
              </a:rPr>
              <a:t>χ</a:t>
            </a:r>
            <a:r>
              <a:rPr b="0" i="1" lang="ru-RU" sz="2000" spc="-1" strike="noStrike" baseline="30000">
                <a:solidFill>
                  <a:srgbClr val="000000"/>
                </a:solidFill>
                <a:latin typeface="Times New Roman"/>
              </a:rPr>
              <a:t>2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превышает </a:t>
            </a:r>
            <a:r>
              <a:rPr b="0" i="1" lang="ru-RU" sz="2000" spc="-1" strike="noStrike" u="sng">
                <a:solidFill>
                  <a:srgbClr val="000000"/>
                </a:solidFill>
                <a:uFillTx/>
                <a:latin typeface="Times New Roman"/>
              </a:rPr>
              <a:t>1 500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2000" spc="-1" strike="noStrike">
              <a:latin typeface="Arial"/>
            </a:endParaRPr>
          </a:p>
          <a:p>
            <a:pPr lvl="1" marL="544680" indent="258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‒"/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Спектр сильно искажен на краях.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endParaRPr b="0" lang="ru-RU" sz="2000" spc="-1" strike="noStrike">
              <a:latin typeface="Arial"/>
            </a:endParaRPr>
          </a:p>
        </p:txBody>
      </p:sp>
      <p:sp>
        <p:nvSpPr>
          <p:cNvPr id="58" name="Прямоугольник 40"/>
          <p:cNvSpPr/>
          <p:nvPr/>
        </p:nvSpPr>
        <p:spPr>
          <a:xfrm>
            <a:off x="1368360" y="4248360"/>
            <a:ext cx="10728720" cy="344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Атмосферные черенковские телескопы изображения 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IACT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астрофизического комплекса 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TAIGA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позволяют наблюдать высокоэнергетичное гамма-излучение (порядка десятков ТэВ), тем самым позволяют изучать многие астрофизические объекты и процессы, такие как взрывы звезд, движение вещества вблизи сверхмассивных черных дыр и многое другое. Однако, 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IACT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регистрирует космическое излучение косвенным методом — путем регистрации черенковского света широкого атмосферного ливня, вызванного первичной частицей, которая является либо адроном, либо гамма-квантом. Анализ изображений 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TAIGA-IACT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позволяет выделить из суммарного потока гамма-кванты и восстановить их первичные параметры. Традиционным методом обработки получаемых изображений является параметризация изображений (так называемый метод параметров Хилласа). В настоящее время для обработки изображений </a:t>
            </a:r>
            <a:r>
              <a:rPr b="0" lang="en-US" sz="2000" spc="-1" strike="noStrike">
                <a:solidFill>
                  <a:srgbClr val="000000"/>
                </a:solidFill>
                <a:latin typeface="Times New Roman"/>
              </a:rPr>
              <a:t>IACT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стали активно применяться методы машинного обучения, в частности, глубокое обучение.</a:t>
            </a:r>
            <a:endParaRPr b="0" lang="ru-RU" sz="2000" spc="-1" strike="noStrike">
              <a:latin typeface="Arial"/>
            </a:endParaRPr>
          </a:p>
        </p:txBody>
      </p:sp>
      <p:grpSp>
        <p:nvGrpSpPr>
          <p:cNvPr id="59" name="Группа 242"/>
          <p:cNvGrpSpPr/>
          <p:nvPr/>
        </p:nvGrpSpPr>
        <p:grpSpPr>
          <a:xfrm>
            <a:off x="1296360" y="28403280"/>
            <a:ext cx="18937800" cy="824400"/>
            <a:chOff x="1296360" y="28403280"/>
            <a:chExt cx="18937800" cy="824400"/>
          </a:xfrm>
        </p:grpSpPr>
        <p:sp>
          <p:nvSpPr>
            <p:cNvPr id="60" name="Text Box 58"/>
            <p:cNvSpPr/>
            <p:nvPr/>
          </p:nvSpPr>
          <p:spPr>
            <a:xfrm>
              <a:off x="1296360" y="28403280"/>
              <a:ext cx="18937800" cy="3952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1" lang="ru-RU" sz="2000" spc="-1" strike="noStrike">
                  <a:solidFill>
                    <a:srgbClr val="000000"/>
                  </a:solidFill>
                  <a:latin typeface="Times New Roman"/>
                </a:rPr>
                <a:t>Благодарности</a:t>
              </a:r>
              <a:endParaRPr b="0" lang="ru-RU" sz="2000" spc="-1" strike="noStrike">
                <a:latin typeface="Arial"/>
              </a:endParaRPr>
            </a:p>
          </p:txBody>
        </p:sp>
        <p:sp>
          <p:nvSpPr>
            <p:cNvPr id="61" name="Text Box 32"/>
            <p:cNvSpPr/>
            <p:nvPr/>
          </p:nvSpPr>
          <p:spPr>
            <a:xfrm>
              <a:off x="3096360" y="28650600"/>
              <a:ext cx="15913440" cy="5770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spcBef>
                  <a:spcPts val="799"/>
                </a:spcBef>
                <a:buNone/>
                <a:tabLst>
                  <a:tab algn="l" pos="0"/>
                </a:tabLst>
              </a:pP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Авторы данной работы хотели бы поблагодарить коллаборацию </a:t>
              </a:r>
              <a:r>
                <a:rPr b="0" lang="en-US" sz="1600" spc="-1" strike="noStrike">
                  <a:solidFill>
                    <a:srgbClr val="000000"/>
                  </a:solidFill>
                  <a:latin typeface="Times New Roman"/>
                </a:rPr>
                <a:t>TAIGA </a:t>
              </a: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за предоставленные модельные данные и выразить признательность научному сотруднику коллаборации Волчугову П.А. за помощь в работе по сравнению методов обработки изображений </a:t>
              </a:r>
              <a:r>
                <a:rPr b="0" lang="en-US" sz="1600" spc="-1" strike="noStrike">
                  <a:solidFill>
                    <a:srgbClr val="000000"/>
                  </a:solidFill>
                  <a:latin typeface="Times New Roman"/>
                </a:rPr>
                <a:t>TAIGA-IACT.</a:t>
              </a: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 </a:t>
              </a:r>
              <a:endParaRPr b="0" lang="ru-RU" sz="1600" spc="-1" strike="noStrike">
                <a:latin typeface="Arial"/>
              </a:endParaRPr>
            </a:p>
          </p:txBody>
        </p:sp>
      </p:grpSp>
      <p:sp>
        <p:nvSpPr>
          <p:cNvPr id="62" name="Прямоугольник 47"/>
          <p:cNvSpPr/>
          <p:nvPr/>
        </p:nvSpPr>
        <p:spPr>
          <a:xfrm>
            <a:off x="1368360" y="8857080"/>
            <a:ext cx="7704360" cy="40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spcBef>
                <a:spcPts val="703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Машинное обучение – это научная дисциплина, которая  использует метод обучения на основе образцов вместо явного программирования компьютерной системы.</a:t>
            </a:r>
            <a:endParaRPr b="0" lang="ru-RU" sz="20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703"/>
              </a:spcBef>
              <a:buNone/>
              <a:tabLst>
                <a:tab algn="l" pos="0"/>
              </a:tabLst>
            </a:pP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Глубокое обучение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подразумевает под собой машинное обучение с использованием 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нейронных сетей (</a:t>
            </a:r>
            <a:r>
              <a:rPr b="0" i="1" lang="en-US" sz="2000" spc="-1" strike="noStrike">
                <a:solidFill>
                  <a:srgbClr val="000000"/>
                </a:solidFill>
                <a:latin typeface="Times New Roman"/>
              </a:rPr>
              <a:t>NN</a:t>
            </a:r>
            <a:r>
              <a:rPr b="0" i="1" lang="ru-RU" sz="2000" spc="-1" strike="noStrike">
                <a:solidFill>
                  <a:srgbClr val="000000"/>
                </a:solidFill>
                <a:latin typeface="Times New Roman"/>
              </a:rPr>
              <a:t>) –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многослойных графов, где в узле каждого графа находится  нейрон (см. рисунок снизу). </a:t>
            </a:r>
            <a:endParaRPr b="0" lang="ru-RU" sz="20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703"/>
              </a:spcBef>
              <a:buNone/>
              <a:tabLst>
                <a:tab algn="l" pos="0"/>
              </a:tabLst>
            </a:pPr>
            <a:r>
              <a:rPr b="1" i="1" lang="ru-RU" sz="20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Рассмотренные модели нейронных сетей: с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ложность модели зависит от способа связей и количества весов нейронной сети. Для более корректного сравнения различных сетей друг с другом их структура была выбрана так, чтобы число весов  (около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2 млн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)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примерно совпадало.</a:t>
            </a:r>
            <a:endParaRPr b="0" lang="ru-RU" sz="20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703"/>
              </a:spcBef>
              <a:buNone/>
              <a:tabLst>
                <a:tab algn="l" pos="0"/>
              </a:tabLst>
            </a:pPr>
            <a:endParaRPr b="0" lang="ru-RU" sz="2000" spc="-1" strike="noStrike">
              <a:latin typeface="Arial"/>
            </a:endParaRPr>
          </a:p>
        </p:txBody>
      </p:sp>
      <p:graphicFrame>
        <p:nvGraphicFramePr>
          <p:cNvPr id="63" name="Object 10"/>
          <p:cNvGraphicFramePr/>
          <p:nvPr/>
        </p:nvGraphicFramePr>
        <p:xfrm>
          <a:off x="2395440" y="17642160"/>
          <a:ext cx="2284920" cy="79164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64" name="Object 10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95440" y="17642160"/>
                    <a:ext cx="2284920" cy="79164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Object 11"/>
          <p:cNvGraphicFramePr/>
          <p:nvPr/>
        </p:nvGraphicFramePr>
        <p:xfrm>
          <a:off x="6595920" y="17642160"/>
          <a:ext cx="2620800" cy="791640"/>
        </p:xfrm>
        <a:graphic>
          <a:graphicData uri="http://schemas.openxmlformats.org/presentationml/2006/ole">
            <p:oleObj progId="Equation.3" r:id="rId3" spid="">
              <p:embed/>
              <p:pic>
                <p:nvPicPr>
                  <p:cNvPr id="66" name="Object 11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595920" y="17642160"/>
                    <a:ext cx="2620800" cy="79164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Содержимое 2"/>
          <p:cNvSpPr/>
          <p:nvPr/>
        </p:nvSpPr>
        <p:spPr>
          <a:xfrm>
            <a:off x="1368360" y="18794160"/>
            <a:ext cx="4464000" cy="8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00000"/>
              </a:lnSpc>
              <a:spcBef>
                <a:spcPts val="601"/>
              </a:spcBef>
              <a:buNone/>
            </a:pPr>
            <a:r>
              <a:rPr b="0" i="1" lang="en-US" sz="1600" spc="-1" strike="noStrike">
                <a:solidFill>
                  <a:srgbClr val="000000"/>
                </a:solidFill>
                <a:latin typeface="Times New Roman"/>
              </a:rPr>
              <a:t>E</a:t>
            </a:r>
            <a:r>
              <a:rPr b="0" i="1" lang="en-US" sz="1600" spc="-1" strike="noStrike" baseline="-25000">
                <a:solidFill>
                  <a:srgbClr val="000000"/>
                </a:solidFill>
                <a:latin typeface="Times New Roman"/>
              </a:rPr>
              <a:t>pred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 –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энергия, предсказанная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CNN;</a:t>
            </a:r>
            <a:endParaRPr b="0" lang="ru-RU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buNone/>
            </a:pPr>
            <a:r>
              <a:rPr b="0" i="1" lang="en-US" sz="1600" spc="-1" strike="noStrike">
                <a:solidFill>
                  <a:srgbClr val="000000"/>
                </a:solidFill>
                <a:latin typeface="Times New Roman"/>
              </a:rPr>
              <a:t>E</a:t>
            </a:r>
            <a:r>
              <a:rPr b="0" i="1" lang="en-US" sz="1600" spc="-1" strike="noStrike" baseline="-25000">
                <a:solidFill>
                  <a:srgbClr val="000000"/>
                </a:solidFill>
                <a:latin typeface="Times New Roman"/>
              </a:rPr>
              <a:t>true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 –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истинное значение энергии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b="0" lang="ru-RU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b="0" lang="ru-RU" sz="1600" spc="-1" strike="noStrike">
              <a:latin typeface="Arial"/>
            </a:endParaRPr>
          </a:p>
        </p:txBody>
      </p:sp>
      <p:sp>
        <p:nvSpPr>
          <p:cNvPr id="68" name="TextBox 59"/>
          <p:cNvSpPr/>
          <p:nvPr/>
        </p:nvSpPr>
        <p:spPr>
          <a:xfrm>
            <a:off x="5616720" y="18541080"/>
            <a:ext cx="4968360" cy="152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buNone/>
            </a:pPr>
            <a:r>
              <a:rPr b="0" i="1" lang="en-US" sz="1600" spc="-1" strike="noStrike">
                <a:solidFill>
                  <a:srgbClr val="000000"/>
                </a:solidFill>
                <a:latin typeface="Times New Roman"/>
              </a:rPr>
              <a:t>k</a:t>
            </a:r>
            <a:r>
              <a:rPr b="0" i="1" lang="ru-RU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– количество бинов в гистограмме спектра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с</a:t>
            </a:r>
            <a:r>
              <a:rPr b="0" i="1" lang="en-US" sz="1600" spc="-1" strike="noStrike" baseline="-25000">
                <a:solidFill>
                  <a:srgbClr val="000000"/>
                </a:solidFill>
                <a:latin typeface="Times New Roman"/>
              </a:rPr>
              <a:t>rec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 – число событий в бине в случае восстановленного спектра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;</a:t>
            </a:r>
            <a:endParaRPr b="0" lang="ru-RU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buNone/>
            </a:pPr>
            <a:r>
              <a:rPr b="0" lang="en-US" sz="1600" spc="-1" strike="noStrike">
                <a:solidFill>
                  <a:srgbClr val="000000"/>
                </a:solidFill>
                <a:latin typeface="Times New Roman"/>
              </a:rPr>
              <a:t>c</a:t>
            </a:r>
            <a:r>
              <a:rPr b="0" i="1" lang="en-US" sz="1600" spc="-1" strike="noStrike" baseline="-25000">
                <a:solidFill>
                  <a:srgbClr val="000000"/>
                </a:solidFill>
                <a:latin typeface="Times New Roman"/>
              </a:rPr>
              <a:t>MC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 – число событий в бине у модельного спектра.</a:t>
            </a:r>
            <a:endParaRPr b="0" lang="ru-RU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ru-RU" sz="1600" spc="-1" strike="noStrike">
              <a:latin typeface="Arial"/>
            </a:endParaRPr>
          </a:p>
        </p:txBody>
      </p:sp>
      <p:grpSp>
        <p:nvGrpSpPr>
          <p:cNvPr id="69" name="Группа 62"/>
          <p:cNvGrpSpPr/>
          <p:nvPr/>
        </p:nvGrpSpPr>
        <p:grpSpPr>
          <a:xfrm>
            <a:off x="1584360" y="12817440"/>
            <a:ext cx="3463920" cy="2653560"/>
            <a:chOff x="1584360" y="12817440"/>
            <a:chExt cx="3463920" cy="2653560"/>
          </a:xfrm>
        </p:grpSpPr>
        <p:pic>
          <p:nvPicPr>
            <p:cNvPr id="70" name="Picture 12" descr=""/>
            <p:cNvPicPr/>
            <p:nvPr/>
          </p:nvPicPr>
          <p:blipFill>
            <a:blip r:embed="rId5"/>
            <a:stretch/>
          </p:blipFill>
          <p:spPr>
            <a:xfrm>
              <a:off x="1584360" y="12817440"/>
              <a:ext cx="3463920" cy="233676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71" name="TextBox 61"/>
            <p:cNvSpPr/>
            <p:nvPr/>
          </p:nvSpPr>
          <p:spPr>
            <a:xfrm>
              <a:off x="1584360" y="15137280"/>
              <a:ext cx="3463920" cy="333720"/>
            </a:xfrm>
            <a:prstGeom prst="rect">
              <a:avLst/>
            </a:prstGeom>
            <a:solidFill>
              <a:srgbClr val="e0f3dd"/>
            </a:solidFill>
            <a:ln w="0">
              <a:solidFill>
                <a:srgbClr val="9bbb59">
                  <a:lumMod val="20000"/>
                  <a:lumOff val="80000"/>
                </a:srgbClr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Математическая модель нейрона</a:t>
              </a:r>
              <a:endParaRPr b="0" lang="ru-RU" sz="1600" spc="-1" strike="noStrike">
                <a:latin typeface="Arial"/>
              </a:endParaRPr>
            </a:p>
          </p:txBody>
        </p:sp>
      </p:grpSp>
      <p:grpSp>
        <p:nvGrpSpPr>
          <p:cNvPr id="72" name="Группа 64"/>
          <p:cNvGrpSpPr/>
          <p:nvPr/>
        </p:nvGrpSpPr>
        <p:grpSpPr>
          <a:xfrm>
            <a:off x="5400720" y="12529440"/>
            <a:ext cx="3528000" cy="3128040"/>
            <a:chOff x="5400720" y="12529440"/>
            <a:chExt cx="3528000" cy="3128040"/>
          </a:xfrm>
        </p:grpSpPr>
        <p:pic>
          <p:nvPicPr>
            <p:cNvPr id="73" name="Picture 9" descr=""/>
            <p:cNvPicPr/>
            <p:nvPr/>
          </p:nvPicPr>
          <p:blipFill>
            <a:blip r:embed="rId6"/>
            <a:stretch/>
          </p:blipFill>
          <p:spPr>
            <a:xfrm>
              <a:off x="5400720" y="12529440"/>
              <a:ext cx="3528000" cy="230796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74" name="TextBox 63"/>
            <p:cNvSpPr/>
            <p:nvPr/>
          </p:nvSpPr>
          <p:spPr>
            <a:xfrm>
              <a:off x="5400720" y="14837760"/>
              <a:ext cx="3523680" cy="819720"/>
            </a:xfrm>
            <a:prstGeom prst="rect">
              <a:avLst/>
            </a:prstGeom>
            <a:solidFill>
              <a:srgbClr val="e0f3dd"/>
            </a:solidFill>
            <a:ln w="0">
              <a:solidFill>
                <a:srgbClr val="9bbb59">
                  <a:lumMod val="20000"/>
                  <a:lumOff val="80000"/>
                </a:srgbClr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Схематическое изображение простейшей нейронной сети, состоящей из полносвязных слоев</a:t>
              </a:r>
              <a:endParaRPr b="0" lang="ru-RU" sz="1600" spc="-1" strike="noStrike">
                <a:latin typeface="Arial"/>
              </a:endParaRPr>
            </a:p>
          </p:txBody>
        </p:sp>
      </p:grpSp>
      <p:grpSp>
        <p:nvGrpSpPr>
          <p:cNvPr id="75" name="Группа 98"/>
          <p:cNvGrpSpPr/>
          <p:nvPr/>
        </p:nvGrpSpPr>
        <p:grpSpPr>
          <a:xfrm>
            <a:off x="11017440" y="8883360"/>
            <a:ext cx="2592000" cy="2972160"/>
            <a:chOff x="11017440" y="8883360"/>
            <a:chExt cx="2592000" cy="2972160"/>
          </a:xfrm>
        </p:grpSpPr>
        <p:grpSp>
          <p:nvGrpSpPr>
            <p:cNvPr id="76" name="Группа 183"/>
            <p:cNvGrpSpPr/>
            <p:nvPr/>
          </p:nvGrpSpPr>
          <p:grpSpPr>
            <a:xfrm>
              <a:off x="11017440" y="8883360"/>
              <a:ext cx="2592000" cy="2972160"/>
              <a:chOff x="11017440" y="8883360"/>
              <a:chExt cx="2592000" cy="2972160"/>
            </a:xfrm>
          </p:grpSpPr>
          <p:grpSp>
            <p:nvGrpSpPr>
              <p:cNvPr id="77" name="Группа 108"/>
              <p:cNvGrpSpPr/>
              <p:nvPr/>
            </p:nvGrpSpPr>
            <p:grpSpPr>
              <a:xfrm>
                <a:off x="11017440" y="9302040"/>
                <a:ext cx="2592000" cy="2553480"/>
                <a:chOff x="11017440" y="9302040"/>
                <a:chExt cx="2592000" cy="2553480"/>
              </a:xfrm>
            </p:grpSpPr>
            <p:grpSp>
              <p:nvGrpSpPr>
                <p:cNvPr id="78" name="Группа 48"/>
                <p:cNvGrpSpPr/>
                <p:nvPr/>
              </p:nvGrpSpPr>
              <p:grpSpPr>
                <a:xfrm>
                  <a:off x="11017440" y="9302040"/>
                  <a:ext cx="2592000" cy="1036800"/>
                  <a:chOff x="11017440" y="9302040"/>
                  <a:chExt cx="2592000" cy="1036800"/>
                </a:xfrm>
              </p:grpSpPr>
              <p:sp>
                <p:nvSpPr>
                  <p:cNvPr id="79" name="TextBox 121"/>
                  <p:cNvSpPr/>
                  <p:nvPr/>
                </p:nvSpPr>
                <p:spPr>
                  <a:xfrm>
                    <a:off x="11133000" y="9302040"/>
                    <a:ext cx="2384280" cy="2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buNone/>
                    </a:pPr>
                    <a:r>
                      <a:rPr b="0" lang="ru-RU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Сверточные слои</a:t>
                    </a:r>
                    <a:endParaRPr b="0" lang="ru-RU" sz="1100" spc="-1" strike="noStrike">
                      <a:latin typeface="Arial"/>
                    </a:endParaRPr>
                  </a:p>
                </p:txBody>
              </p:sp>
              <p:grpSp>
                <p:nvGrpSpPr>
                  <p:cNvPr id="80" name="Группа 47"/>
                  <p:cNvGrpSpPr/>
                  <p:nvPr/>
                </p:nvGrpSpPr>
                <p:grpSpPr>
                  <a:xfrm>
                    <a:off x="11017440" y="9348120"/>
                    <a:ext cx="2592000" cy="990720"/>
                    <a:chOff x="11017440" y="9348120"/>
                    <a:chExt cx="2592000" cy="990720"/>
                  </a:xfrm>
                </p:grpSpPr>
                <p:sp>
                  <p:nvSpPr>
                    <p:cNvPr id="81" name="Скругленный прямоугольник 123"/>
                    <p:cNvSpPr/>
                    <p:nvPr/>
                  </p:nvSpPr>
                  <p:spPr>
                    <a:xfrm>
                      <a:off x="11080080" y="9348120"/>
                      <a:ext cx="2490120" cy="990720"/>
                    </a:xfrm>
                    <a:prstGeom prst="roundRect">
                      <a:avLst>
                        <a:gd name="adj" fmla="val 8145"/>
                      </a:avLst>
                    </a:prstGeom>
                    <a:noFill/>
                    <a:ln>
                      <a:solidFill>
                        <a:srgbClr val="c00000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grpSp>
                  <p:nvGrpSpPr>
                    <p:cNvPr id="82" name="Группа 29"/>
                    <p:cNvGrpSpPr/>
                    <p:nvPr/>
                  </p:nvGrpSpPr>
                  <p:grpSpPr>
                    <a:xfrm>
                      <a:off x="11133000" y="10007640"/>
                      <a:ext cx="2384280" cy="269280"/>
                      <a:chOff x="11133000" y="10007640"/>
                      <a:chExt cx="2384280" cy="269280"/>
                    </a:xfrm>
                  </p:grpSpPr>
                  <p:sp>
                    <p:nvSpPr>
                      <p:cNvPr id="83" name="Прямоугольник 16"/>
                      <p:cNvSpPr/>
                      <p:nvPr/>
                    </p:nvSpPr>
                    <p:spPr>
                      <a:xfrm>
                        <a:off x="11133000" y="10077480"/>
                        <a:ext cx="2384280" cy="199440"/>
                      </a:xfrm>
                      <a:prstGeom prst="rect">
                        <a:avLst/>
                      </a:prstGeom>
                      <a:solidFill>
                        <a:srgbClr val="fedfa0"/>
                      </a:solidFill>
                      <a:ln>
                        <a:solidFill>
                          <a:srgbClr val="c0504d"/>
                        </a:solidFill>
                        <a:round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/>
                    </p:style>
                  </p:sp>
                  <p:sp>
                    <p:nvSpPr>
                      <p:cNvPr id="84" name="TextBox 132"/>
                      <p:cNvSpPr/>
                      <p:nvPr/>
                    </p:nvSpPr>
                    <p:spPr>
                      <a:xfrm>
                        <a:off x="11239200" y="10007640"/>
                        <a:ext cx="2172240" cy="25776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spAutoFit/>
                      </a:bodyPr>
                      <a:p>
                        <a:pPr algn="ctr">
                          <a:lnSpc>
                            <a:spcPct val="100000"/>
                          </a:lnSpc>
                          <a:buNone/>
                        </a:pP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5 фильтров: 5х5</a:t>
                        </a:r>
                        <a:endParaRPr b="0" lang="ru-RU" sz="1100" spc="-1" strike="noStrike">
                          <a:latin typeface="Arial"/>
                        </a:endParaRPr>
                      </a:p>
                    </p:txBody>
                  </p:sp>
                </p:grpSp>
                <p:grpSp>
                  <p:nvGrpSpPr>
                    <p:cNvPr id="85" name="Группа 30"/>
                    <p:cNvGrpSpPr/>
                    <p:nvPr/>
                  </p:nvGrpSpPr>
                  <p:grpSpPr>
                    <a:xfrm>
                      <a:off x="11133000" y="9531360"/>
                      <a:ext cx="2384280" cy="257760"/>
                      <a:chOff x="11133000" y="9531360"/>
                      <a:chExt cx="2384280" cy="257760"/>
                    </a:xfrm>
                  </p:grpSpPr>
                  <p:sp>
                    <p:nvSpPr>
                      <p:cNvPr id="86" name="Прямоугольник 129"/>
                      <p:cNvSpPr/>
                      <p:nvPr/>
                    </p:nvSpPr>
                    <p:spPr>
                      <a:xfrm>
                        <a:off x="11133000" y="9601560"/>
                        <a:ext cx="2384280" cy="176400"/>
                      </a:xfrm>
                      <a:prstGeom prst="rect">
                        <a:avLst/>
                      </a:prstGeom>
                      <a:solidFill>
                        <a:srgbClr val="fedfa0"/>
                      </a:solidFill>
                      <a:ln>
                        <a:solidFill>
                          <a:srgbClr val="c0504d"/>
                        </a:solidFill>
                        <a:round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/>
                    </p:style>
                  </p:sp>
                  <p:sp>
                    <p:nvSpPr>
                      <p:cNvPr id="87" name="TextBox 32"/>
                      <p:cNvSpPr/>
                      <p:nvPr/>
                    </p:nvSpPr>
                    <p:spPr>
                      <a:xfrm>
                        <a:off x="11133000" y="9531360"/>
                        <a:ext cx="2384280" cy="25776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spAutoFit/>
                      </a:bodyPr>
                      <a:p>
                        <a:pPr algn="ctr">
                          <a:lnSpc>
                            <a:spcPct val="100000"/>
                          </a:lnSpc>
                          <a:buNone/>
                        </a:pP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5 фильтров</a:t>
                        </a:r>
                        <a:r>
                          <a:rPr b="0" lang="en-US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 </a:t>
                        </a: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: 3х3</a:t>
                        </a:r>
                        <a:endParaRPr b="0" lang="ru-RU" sz="1100" spc="-1" strike="noStrike">
                          <a:latin typeface="Arial"/>
                        </a:endParaRPr>
                      </a:p>
                    </p:txBody>
                  </p:sp>
                </p:grpSp>
                <p:grpSp>
                  <p:nvGrpSpPr>
                    <p:cNvPr id="88" name="Группа 33"/>
                    <p:cNvGrpSpPr/>
                    <p:nvPr/>
                  </p:nvGrpSpPr>
                  <p:grpSpPr>
                    <a:xfrm>
                      <a:off x="11017440" y="9759960"/>
                      <a:ext cx="2592000" cy="257760"/>
                      <a:chOff x="11017440" y="9759960"/>
                      <a:chExt cx="2592000" cy="257760"/>
                    </a:xfrm>
                  </p:grpSpPr>
                  <p:sp>
                    <p:nvSpPr>
                      <p:cNvPr id="89" name="Прямоугольник 34"/>
                      <p:cNvSpPr/>
                      <p:nvPr/>
                    </p:nvSpPr>
                    <p:spPr>
                      <a:xfrm>
                        <a:off x="11133000" y="9823680"/>
                        <a:ext cx="2384280" cy="187920"/>
                      </a:xfrm>
                      <a:prstGeom prst="rect">
                        <a:avLst/>
                      </a:prstGeom>
                      <a:solidFill>
                        <a:srgbClr val="fedfa0"/>
                      </a:solidFill>
                      <a:ln>
                        <a:solidFill>
                          <a:srgbClr val="c0504d"/>
                        </a:solidFill>
                        <a:round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/>
                    </p:style>
                  </p:sp>
                  <p:sp>
                    <p:nvSpPr>
                      <p:cNvPr id="90" name="TextBox 128"/>
                      <p:cNvSpPr/>
                      <p:nvPr/>
                    </p:nvSpPr>
                    <p:spPr>
                      <a:xfrm>
                        <a:off x="11017440" y="9759960"/>
                        <a:ext cx="2592000" cy="25776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spAutoFit/>
                      </a:bodyPr>
                      <a:p>
                        <a:pPr algn="ctr">
                          <a:lnSpc>
                            <a:spcPct val="100000"/>
                          </a:lnSpc>
                          <a:buNone/>
                        </a:pP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5 фильтров: 3х3</a:t>
                        </a:r>
                        <a:r>
                          <a:rPr b="0" lang="en-US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 + MaxPool(2x2)</a:t>
                        </a:r>
                        <a:endParaRPr b="0" lang="ru-RU" sz="1100" spc="-1" strike="noStrike">
                          <a:latin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91" name="Группа 103"/>
                <p:cNvGrpSpPr/>
                <p:nvPr/>
              </p:nvGrpSpPr>
              <p:grpSpPr>
                <a:xfrm>
                  <a:off x="11080080" y="10524960"/>
                  <a:ext cx="2490120" cy="1330560"/>
                  <a:chOff x="11080080" y="10524960"/>
                  <a:chExt cx="2490120" cy="1330560"/>
                </a:xfrm>
              </p:grpSpPr>
              <p:grpSp>
                <p:nvGrpSpPr>
                  <p:cNvPr id="92" name="Группа 66"/>
                  <p:cNvGrpSpPr/>
                  <p:nvPr/>
                </p:nvGrpSpPr>
                <p:grpSpPr>
                  <a:xfrm>
                    <a:off x="11133000" y="11508480"/>
                    <a:ext cx="2384280" cy="257760"/>
                    <a:chOff x="11133000" y="11508480"/>
                    <a:chExt cx="2384280" cy="257760"/>
                  </a:xfrm>
                </p:grpSpPr>
                <p:sp>
                  <p:nvSpPr>
                    <p:cNvPr id="93" name="Прямоугольник 119"/>
                    <p:cNvSpPr/>
                    <p:nvPr/>
                  </p:nvSpPr>
                  <p:spPr>
                    <a:xfrm>
                      <a:off x="11133000" y="11559600"/>
                      <a:ext cx="2384280" cy="172080"/>
                    </a:xfrm>
                    <a:prstGeom prst="rect">
                      <a:avLst/>
                    </a:prstGeom>
                    <a:solidFill>
                      <a:srgbClr val="a8fda1"/>
                    </a:solidFill>
                    <a:ln>
                      <a:solidFill>
                        <a:srgbClr val="00b050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sp>
                  <p:nvSpPr>
                    <p:cNvPr id="94" name="TextBox 120"/>
                    <p:cNvSpPr/>
                    <p:nvPr/>
                  </p:nvSpPr>
                  <p:spPr>
                    <a:xfrm>
                      <a:off x="11239200" y="11508480"/>
                      <a:ext cx="222516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нейрон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</p:grpSp>
              <p:grpSp>
                <p:nvGrpSpPr>
                  <p:cNvPr id="95" name="Группа 101"/>
                  <p:cNvGrpSpPr/>
                  <p:nvPr/>
                </p:nvGrpSpPr>
                <p:grpSpPr>
                  <a:xfrm>
                    <a:off x="11080080" y="10524960"/>
                    <a:ext cx="2490120" cy="1330560"/>
                    <a:chOff x="11080080" y="10524960"/>
                    <a:chExt cx="2490120" cy="1330560"/>
                  </a:xfrm>
                </p:grpSpPr>
                <p:grpSp>
                  <p:nvGrpSpPr>
                    <p:cNvPr id="96" name="Группа 49"/>
                    <p:cNvGrpSpPr/>
                    <p:nvPr/>
                  </p:nvGrpSpPr>
                  <p:grpSpPr>
                    <a:xfrm>
                      <a:off x="11080080" y="10524960"/>
                      <a:ext cx="2490120" cy="1330560"/>
                      <a:chOff x="11080080" y="10524960"/>
                      <a:chExt cx="2490120" cy="1330560"/>
                    </a:xfrm>
                  </p:grpSpPr>
                  <p:sp>
                    <p:nvSpPr>
                      <p:cNvPr id="97" name="TextBox 117"/>
                      <p:cNvSpPr/>
                      <p:nvPr/>
                    </p:nvSpPr>
                    <p:spPr>
                      <a:xfrm>
                        <a:off x="11133000" y="10524960"/>
                        <a:ext cx="2384280" cy="25776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spAutoFit/>
                      </a:bodyPr>
                      <a:p>
                        <a:pPr algn="ctr">
                          <a:lnSpc>
                            <a:spcPct val="100000"/>
                          </a:lnSpc>
                          <a:buNone/>
                        </a:pP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Полносвязанные слои</a:t>
                        </a:r>
                        <a:endParaRPr b="0" lang="ru-RU" sz="1100" spc="-1" strike="noStrike">
                          <a:latin typeface="Arial"/>
                        </a:endParaRPr>
                      </a:p>
                    </p:txBody>
                  </p:sp>
                  <p:sp>
                    <p:nvSpPr>
                      <p:cNvPr id="98" name="Скругленный прямоугольник 118"/>
                      <p:cNvSpPr/>
                      <p:nvPr/>
                    </p:nvSpPr>
                    <p:spPr>
                      <a:xfrm>
                        <a:off x="11080080" y="10555200"/>
                        <a:ext cx="2490120" cy="1300320"/>
                      </a:xfrm>
                      <a:prstGeom prst="roundRect">
                        <a:avLst>
                          <a:gd name="adj" fmla="val 9206"/>
                        </a:avLst>
                      </a:prstGeom>
                      <a:noFill/>
                      <a:ln>
                        <a:solidFill>
                          <a:srgbClr val="00b050"/>
                        </a:solidFill>
                        <a:round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/>
                    </p:style>
                  </p:sp>
                </p:grpSp>
                <p:sp>
                  <p:nvSpPr>
                    <p:cNvPr id="99" name="Прямоугольник 111"/>
                    <p:cNvSpPr/>
                    <p:nvPr/>
                  </p:nvSpPr>
                  <p:spPr>
                    <a:xfrm>
                      <a:off x="11133000" y="10799640"/>
                      <a:ext cx="2384280" cy="179640"/>
                    </a:xfrm>
                    <a:prstGeom prst="rect">
                      <a:avLst/>
                    </a:prstGeom>
                    <a:solidFill>
                      <a:srgbClr val="a8fda1"/>
                    </a:solidFill>
                    <a:ln>
                      <a:solidFill>
                        <a:srgbClr val="00b050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sp>
                  <p:nvSpPr>
                    <p:cNvPr id="100" name="Прямоугольник 112"/>
                    <p:cNvSpPr/>
                    <p:nvPr/>
                  </p:nvSpPr>
                  <p:spPr>
                    <a:xfrm>
                      <a:off x="11133000" y="11058120"/>
                      <a:ext cx="2384280" cy="179640"/>
                    </a:xfrm>
                    <a:prstGeom prst="rect">
                      <a:avLst/>
                    </a:prstGeom>
                    <a:solidFill>
                      <a:srgbClr val="a8fda1"/>
                    </a:solidFill>
                    <a:ln>
                      <a:solidFill>
                        <a:srgbClr val="00b050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sp>
                  <p:nvSpPr>
                    <p:cNvPr id="101" name="Прямоугольник 113"/>
                    <p:cNvSpPr/>
                    <p:nvPr/>
                  </p:nvSpPr>
                  <p:spPr>
                    <a:xfrm>
                      <a:off x="11133000" y="11314440"/>
                      <a:ext cx="2384280" cy="179640"/>
                    </a:xfrm>
                    <a:prstGeom prst="rect">
                      <a:avLst/>
                    </a:prstGeom>
                    <a:solidFill>
                      <a:srgbClr val="a8fda1"/>
                    </a:solidFill>
                    <a:ln>
                      <a:solidFill>
                        <a:srgbClr val="00b050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sp>
                  <p:nvSpPr>
                    <p:cNvPr id="102" name="TextBox 114"/>
                    <p:cNvSpPr/>
                    <p:nvPr/>
                  </p:nvSpPr>
                  <p:spPr>
                    <a:xfrm>
                      <a:off x="11239200" y="10762920"/>
                      <a:ext cx="217224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280 нейронов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  <p:sp>
                  <p:nvSpPr>
                    <p:cNvPr id="103" name="TextBox 115"/>
                    <p:cNvSpPr/>
                    <p:nvPr/>
                  </p:nvSpPr>
                  <p:spPr>
                    <a:xfrm>
                      <a:off x="11239200" y="11012400"/>
                      <a:ext cx="217224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140 нейронов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  <p:sp>
                  <p:nvSpPr>
                    <p:cNvPr id="104" name="TextBox 116"/>
                    <p:cNvSpPr/>
                    <p:nvPr/>
                  </p:nvSpPr>
                  <p:spPr>
                    <a:xfrm>
                      <a:off x="11239200" y="11266200"/>
                      <a:ext cx="217224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 нейронов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</p:grpSp>
            </p:grpSp>
          </p:grpSp>
          <p:sp>
            <p:nvSpPr>
              <p:cNvPr id="105" name="TextBox 102"/>
              <p:cNvSpPr/>
              <p:nvPr/>
            </p:nvSpPr>
            <p:spPr>
              <a:xfrm>
                <a:off x="11080080" y="8883360"/>
                <a:ext cx="249012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Изображение (31х31)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06" name="Прямая со стрелкой 103"/>
              <p:cNvSpPr/>
              <p:nvPr/>
            </p:nvSpPr>
            <p:spPr>
              <a:xfrm>
                <a:off x="12325320" y="9145080"/>
                <a:ext cx="360" cy="20268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000000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107" name="Прямая со стрелкой 100"/>
            <p:cNvSpPr/>
            <p:nvPr/>
          </p:nvSpPr>
          <p:spPr>
            <a:xfrm>
              <a:off x="12325320" y="10339200"/>
              <a:ext cx="360" cy="1854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>
              <a:solidFill>
                <a:srgbClr val="4a7ebb"/>
              </a:solidFill>
              <a:round/>
              <a:tailEnd len="med" type="arrow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8" name="TextBox 133"/>
          <p:cNvSpPr/>
          <p:nvPr/>
        </p:nvSpPr>
        <p:spPr>
          <a:xfrm>
            <a:off x="9793080" y="11953440"/>
            <a:ext cx="10656720" cy="546840"/>
          </a:xfrm>
          <a:prstGeom prst="rect">
            <a:avLst/>
          </a:prstGeom>
          <a:solidFill>
            <a:srgbClr val="e0f3dd"/>
          </a:solidFill>
          <a:ln w="0">
            <a:solidFill>
              <a:srgbClr val="9bbb59">
                <a:lumMod val="20000"/>
                <a:lumOff val="80000"/>
              </a:srgb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i="1" lang="ru-RU" sz="1500" spc="-1" strike="noStrike">
                <a:solidFill>
                  <a:srgbClr val="000000"/>
                </a:solidFill>
                <a:latin typeface="Times New Roman"/>
              </a:rPr>
              <a:t>Рассмотренные архитектуры </a:t>
            </a:r>
            <a:r>
              <a:rPr b="0" i="1" lang="en-US" sz="1500" spc="-1" strike="noStrike">
                <a:solidFill>
                  <a:srgbClr val="000000"/>
                </a:solidFill>
                <a:latin typeface="Times New Roman"/>
              </a:rPr>
              <a:t>NN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: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линейная пользовательская 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CNN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(сверху слева), ее модификация под стерео (сверху справа), упрощенная 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ResNet (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снизу слева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)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  и 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GoogLeNet (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справа</a:t>
            </a:r>
            <a:r>
              <a:rPr b="0" lang="en-US" sz="1500" spc="-1" strike="noStrike">
                <a:solidFill>
                  <a:srgbClr val="000000"/>
                </a:solidFill>
                <a:latin typeface="Times New Roman"/>
              </a:rPr>
              <a:t>)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.</a:t>
            </a:r>
            <a:endParaRPr b="0" lang="ru-RU" sz="1500" spc="-1" strike="noStrike">
              <a:latin typeface="Arial"/>
            </a:endParaRPr>
          </a:p>
        </p:txBody>
      </p:sp>
      <p:grpSp>
        <p:nvGrpSpPr>
          <p:cNvPr id="109" name="Группа 134"/>
          <p:cNvGrpSpPr/>
          <p:nvPr/>
        </p:nvGrpSpPr>
        <p:grpSpPr>
          <a:xfrm>
            <a:off x="15248880" y="12605760"/>
            <a:ext cx="2280240" cy="3084480"/>
            <a:chOff x="15248880" y="12605760"/>
            <a:chExt cx="2280240" cy="3084480"/>
          </a:xfrm>
        </p:grpSpPr>
        <p:grpSp>
          <p:nvGrpSpPr>
            <p:cNvPr id="110" name="Группа 99"/>
            <p:cNvGrpSpPr/>
            <p:nvPr/>
          </p:nvGrpSpPr>
          <p:grpSpPr>
            <a:xfrm>
              <a:off x="15248880" y="12605760"/>
              <a:ext cx="2280240" cy="3084480"/>
              <a:chOff x="15248880" y="12605760"/>
              <a:chExt cx="2280240" cy="3084480"/>
            </a:xfrm>
          </p:grpSpPr>
          <p:sp>
            <p:nvSpPr>
              <p:cNvPr id="111" name="Прямоугольник 138"/>
              <p:cNvSpPr/>
              <p:nvPr/>
            </p:nvSpPr>
            <p:spPr>
              <a:xfrm>
                <a:off x="15248880" y="14876640"/>
                <a:ext cx="2280240" cy="220320"/>
              </a:xfrm>
              <a:prstGeom prst="rect">
                <a:avLst/>
              </a:prstGeom>
              <a:solidFill>
                <a:srgbClr val="fedfa0"/>
              </a:solidFill>
              <a:ln>
                <a:solidFill>
                  <a:srgbClr val="3a5f8b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grpSp>
            <p:nvGrpSpPr>
              <p:cNvPr id="112" name="Группа 94"/>
              <p:cNvGrpSpPr/>
              <p:nvPr/>
            </p:nvGrpSpPr>
            <p:grpSpPr>
              <a:xfrm>
                <a:off x="15248880" y="12605760"/>
                <a:ext cx="2280240" cy="3084480"/>
                <a:chOff x="15248880" y="12605760"/>
                <a:chExt cx="2280240" cy="3084480"/>
              </a:xfrm>
            </p:grpSpPr>
            <p:grpSp>
              <p:nvGrpSpPr>
                <p:cNvPr id="113" name="Группа 92"/>
                <p:cNvGrpSpPr/>
                <p:nvPr/>
              </p:nvGrpSpPr>
              <p:grpSpPr>
                <a:xfrm>
                  <a:off x="15248880" y="12605760"/>
                  <a:ext cx="2280240" cy="3084480"/>
                  <a:chOff x="15248880" y="12605760"/>
                  <a:chExt cx="2280240" cy="3084480"/>
                </a:xfrm>
              </p:grpSpPr>
              <p:grpSp>
                <p:nvGrpSpPr>
                  <p:cNvPr id="114" name="Группа 47"/>
                  <p:cNvGrpSpPr/>
                  <p:nvPr/>
                </p:nvGrpSpPr>
                <p:grpSpPr>
                  <a:xfrm>
                    <a:off x="15248880" y="12605760"/>
                    <a:ext cx="2280240" cy="3084480"/>
                    <a:chOff x="15248880" y="12605760"/>
                    <a:chExt cx="2280240" cy="3084480"/>
                  </a:xfrm>
                </p:grpSpPr>
                <p:grpSp>
                  <p:nvGrpSpPr>
                    <p:cNvPr id="115" name="Группа 55"/>
                    <p:cNvGrpSpPr/>
                    <p:nvPr/>
                  </p:nvGrpSpPr>
                  <p:grpSpPr>
                    <a:xfrm>
                      <a:off x="15248880" y="12605760"/>
                      <a:ext cx="2280240" cy="3084480"/>
                      <a:chOff x="15248880" y="12605760"/>
                      <a:chExt cx="2280240" cy="3084480"/>
                    </a:xfrm>
                  </p:grpSpPr>
                  <p:grpSp>
                    <p:nvGrpSpPr>
                      <p:cNvPr id="116" name="Группа 54"/>
                      <p:cNvGrpSpPr/>
                      <p:nvPr/>
                    </p:nvGrpSpPr>
                    <p:grpSpPr>
                      <a:xfrm>
                        <a:off x="15248880" y="12605760"/>
                        <a:ext cx="2280240" cy="3084480"/>
                        <a:chOff x="15248880" y="12605760"/>
                        <a:chExt cx="2280240" cy="3084480"/>
                      </a:xfrm>
                    </p:grpSpPr>
                    <p:sp>
                      <p:nvSpPr>
                        <p:cNvPr id="117" name="Скругленный прямоугольник 152"/>
                        <p:cNvSpPr/>
                        <p:nvPr/>
                      </p:nvSpPr>
                      <p:spPr>
                        <a:xfrm>
                          <a:off x="15248880" y="14495760"/>
                          <a:ext cx="2280240" cy="210240"/>
                        </a:xfrm>
                        <a:prstGeom prst="roundRect">
                          <a:avLst>
                            <a:gd name="adj" fmla="val 15133"/>
                          </a:avLst>
                        </a:prstGeom>
                        <a:solidFill>
                          <a:srgbClr val="ffffff"/>
                        </a:solidFill>
                        <a:ln>
                          <a:solidFill>
                            <a:srgbClr val="4f81bd"/>
                          </a:solidFill>
                          <a:round/>
                        </a:ln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/>
                      </p:style>
                    </p:sp>
                    <p:grpSp>
                      <p:nvGrpSpPr>
                        <p:cNvPr id="118" name="Группа 183"/>
                        <p:cNvGrpSpPr/>
                        <p:nvPr/>
                      </p:nvGrpSpPr>
                      <p:grpSpPr>
                        <a:xfrm>
                          <a:off x="15248880" y="12605760"/>
                          <a:ext cx="2280240" cy="3084480"/>
                          <a:chOff x="15248880" y="12605760"/>
                          <a:chExt cx="2280240" cy="3084480"/>
                        </a:xfrm>
                      </p:grpSpPr>
                      <p:grpSp>
                        <p:nvGrpSpPr>
                          <p:cNvPr id="119" name="Группа 108"/>
                          <p:cNvGrpSpPr/>
                          <p:nvPr/>
                        </p:nvGrpSpPr>
                        <p:grpSpPr>
                          <a:xfrm>
                            <a:off x="15248880" y="13007520"/>
                            <a:ext cx="2280240" cy="2682720"/>
                            <a:chOff x="15248880" y="13007520"/>
                            <a:chExt cx="2280240" cy="2682720"/>
                          </a:xfrm>
                        </p:grpSpPr>
                        <p:grpSp>
                          <p:nvGrpSpPr>
                            <p:cNvPr id="120" name="Группа 47"/>
                            <p:cNvGrpSpPr/>
                            <p:nvPr/>
                          </p:nvGrpSpPr>
                          <p:grpSpPr>
                            <a:xfrm>
                              <a:off x="15248880" y="13007520"/>
                              <a:ext cx="2280240" cy="1454040"/>
                              <a:chOff x="15248880" y="13007520"/>
                              <a:chExt cx="2280240" cy="1454040"/>
                            </a:xfrm>
                          </p:grpSpPr>
                          <p:sp>
                            <p:nvSpPr>
                              <p:cNvPr id="121" name="Скругленный прямоугольник 168"/>
                              <p:cNvSpPr/>
                              <p:nvPr/>
                            </p:nvSpPr>
                            <p:spPr>
                              <a:xfrm>
                                <a:off x="15248880" y="14235480"/>
                                <a:ext cx="2280240" cy="226080"/>
                              </a:xfrm>
                              <a:prstGeom prst="roundRect">
                                <a:avLst>
                                  <a:gd name="adj" fmla="val 15133"/>
                                </a:avLst>
                              </a:prstGeom>
                              <a:solidFill>
                                <a:srgbClr val="ffffff"/>
                              </a:solidFill>
                              <a:ln>
                                <a:solidFill>
                                  <a:srgbClr val="4f81bd"/>
                                </a:solidFill>
                                <a:round/>
                              </a:ln>
                            </p:spPr>
                            <p:style>
                              <a:lnRef idx="2">
                                <a:schemeClr val="accent1"/>
                              </a:lnRef>
                              <a:fillRef idx="1">
                                <a:schemeClr val="lt1"/>
                              </a:fillRef>
                              <a:effectRef idx="0">
                                <a:schemeClr val="accent1"/>
                              </a:effectRef>
                              <a:fontRef idx="minor"/>
                            </p:style>
                          </p:sp>
                          <p:grpSp>
                            <p:nvGrpSpPr>
                              <p:cNvPr id="122" name="Группа 30"/>
                              <p:cNvGrpSpPr/>
                              <p:nvPr/>
                            </p:nvGrpSpPr>
                            <p:grpSpPr>
                              <a:xfrm>
                                <a:off x="15248880" y="13007520"/>
                                <a:ext cx="2280240" cy="257760"/>
                                <a:chOff x="15248880" y="13007520"/>
                                <a:chExt cx="2280240" cy="257760"/>
                              </a:xfrm>
                            </p:grpSpPr>
                            <p:sp>
                              <p:nvSpPr>
                                <p:cNvPr id="123" name="Прямоугольник 170"/>
                                <p:cNvSpPr/>
                                <p:nvPr/>
                              </p:nvSpPr>
                              <p:spPr>
                                <a:xfrm>
                                  <a:off x="15248880" y="13044240"/>
                                  <a:ext cx="2280240" cy="220320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edfa0"/>
                                </a:solidFill>
                                <a:ln>
                                  <a:solidFill>
                                    <a:srgbClr val="c0504d"/>
                                  </a:solidFill>
                                  <a:round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/>
                              </p:style>
                            </p:sp>
                            <p:sp>
                              <p:nvSpPr>
                                <p:cNvPr id="124" name="TextBox 32"/>
                                <p:cNvSpPr/>
                                <p:nvPr/>
                              </p:nvSpPr>
                              <p:spPr>
                                <a:xfrm>
                                  <a:off x="15248880" y="13007520"/>
                                  <a:ext cx="2280240" cy="2577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0">
                                  <a:noFill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5000" bIns="45000" anchor="t">
                                  <a:spAutoFit/>
                                </a:bodyPr>
                                <a:p>
                                  <a:pPr algn="ctr">
                                    <a:lnSpc>
                                      <a:spcPct val="100000"/>
                                    </a:lnSpc>
                                    <a:buNone/>
                                  </a:pPr>
                                  <a:r>
                                    <a:rPr b="0" lang="en-US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64</a:t>
                                  </a:r>
                                  <a:r>
                                    <a:rPr b="0" lang="ru-RU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 ф</a:t>
                                  </a:r>
                                  <a:r>
                                    <a:rPr b="0" lang="en-US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.,</a:t>
                                  </a:r>
                                  <a:r>
                                    <a:rPr b="0" lang="ru-RU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 </a:t>
                                  </a:r>
                                  <a:r>
                                    <a:rPr b="0" lang="en-US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5</a:t>
                                  </a:r>
                                  <a:r>
                                    <a:rPr b="0" lang="ru-RU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х</a:t>
                                  </a:r>
                                  <a:r>
                                    <a:rPr b="0" lang="en-US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5 + MaxPool (3x3)</a:t>
                                  </a:r>
                                  <a:endParaRPr b="0" lang="ru-RU" sz="1100" spc="-1" strike="noStrike">
                                    <a:latin typeface="Arial"/>
                                  </a:endParaRPr>
                                </a:p>
                              </p:txBody>
                            </p:sp>
                          </p:grpSp>
                        </p:grpSp>
                        <p:grpSp>
                          <p:nvGrpSpPr>
                            <p:cNvPr id="125" name="Группа 103"/>
                            <p:cNvGrpSpPr/>
                            <p:nvPr/>
                          </p:nvGrpSpPr>
                          <p:grpSpPr>
                            <a:xfrm>
                              <a:off x="15248880" y="13925880"/>
                              <a:ext cx="2280240" cy="1764360"/>
                              <a:chOff x="15248880" y="13925880"/>
                              <a:chExt cx="2280240" cy="1764360"/>
                            </a:xfrm>
                          </p:grpSpPr>
                          <p:grpSp>
                            <p:nvGrpSpPr>
                              <p:cNvPr id="126" name="Группа 66"/>
                              <p:cNvGrpSpPr/>
                              <p:nvPr/>
                            </p:nvGrpSpPr>
                            <p:grpSpPr>
                              <a:xfrm>
                                <a:off x="15248880" y="15417000"/>
                                <a:ext cx="2280240" cy="273240"/>
                                <a:chOff x="15248880" y="15417000"/>
                                <a:chExt cx="2280240" cy="273240"/>
                              </a:xfrm>
                            </p:grpSpPr>
                            <p:sp>
                              <p:nvSpPr>
                                <p:cNvPr id="127" name="Прямоугольник 166"/>
                                <p:cNvSpPr/>
                                <p:nvPr/>
                              </p:nvSpPr>
                              <p:spPr>
                                <a:xfrm>
                                  <a:off x="15248880" y="15476040"/>
                                  <a:ext cx="2280240" cy="214200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a8fda1"/>
                                </a:solidFill>
                                <a:ln>
                                  <a:solidFill>
                                    <a:srgbClr val="00b050"/>
                                  </a:solidFill>
                                  <a:round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/>
                              </p:style>
                            </p:sp>
                            <p:sp>
                              <p:nvSpPr>
                                <p:cNvPr id="128" name="TextBox 167"/>
                                <p:cNvSpPr/>
                                <p:nvPr/>
                              </p:nvSpPr>
                              <p:spPr>
                                <a:xfrm>
                                  <a:off x="15427800" y="15417000"/>
                                  <a:ext cx="1922400" cy="2577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0">
                                  <a:noFill/>
                                </a:ln>
                              </p:spPr>
                              <p:style>
                                <a:lnRef idx="0"/>
                                <a:fillRef idx="0"/>
                                <a:effectRef idx="0"/>
                                <a:fontRef idx="minor"/>
                              </p:style>
                              <p:txBody>
                                <a:bodyPr lIns="90000" rIns="90000" tIns="45000" bIns="45000" anchor="t">
                                  <a:spAutoFit/>
                                </a:bodyPr>
                                <a:p>
                                  <a:pPr algn="ctr">
                                    <a:lnSpc>
                                      <a:spcPct val="100000"/>
                                    </a:lnSpc>
                                    <a:buNone/>
                                  </a:pPr>
                                  <a:r>
                                    <a:rPr b="0" lang="ru-RU" sz="1100" spc="-1" strike="noStrike">
                                      <a:solidFill>
                                        <a:srgbClr val="000000"/>
                                      </a:solidFill>
                                      <a:latin typeface="Times New Roman"/>
                                    </a:rPr>
                                    <a:t>1 нейрон</a:t>
                                  </a:r>
                                  <a:endParaRPr b="0" lang="ru-RU" sz="1100" spc="-1" strike="noStrike">
                                    <a:latin typeface="Arial"/>
                                  </a:endParaRPr>
                                </a:p>
                              </p:txBody>
                            </p:sp>
                          </p:grpSp>
                          <p:grpSp>
                            <p:nvGrpSpPr>
                              <p:cNvPr id="129" name="Группа 102"/>
                              <p:cNvGrpSpPr/>
                              <p:nvPr/>
                            </p:nvGrpSpPr>
                            <p:grpSpPr>
                              <a:xfrm>
                                <a:off x="15248880" y="13925880"/>
                                <a:ext cx="2280240" cy="950400"/>
                                <a:chOff x="15248880" y="13925880"/>
                                <a:chExt cx="2280240" cy="950400"/>
                              </a:xfrm>
                            </p:grpSpPr>
                            <p:sp>
                              <p:nvSpPr>
                                <p:cNvPr id="130" name="Прямая со стрелкой 161"/>
                                <p:cNvSpPr/>
                                <p:nvPr/>
                              </p:nvSpPr>
                              <p:spPr>
                                <a:xfrm>
                                  <a:off x="16389360" y="14706360"/>
                                  <a:ext cx="360" cy="169920"/>
                                </a:xfrm>
                                <a:custGeom>
                                  <a:avLst/>
                                  <a:gdLst/>
                                  <a:ahLst/>
                                  <a:rect l="l" t="t" r="r" b="b"/>
                                  <a:pathLst>
                                    <a:path w="21600" h="21600">
                                      <a:moveTo>
                                        <a:pt x="0" y="0"/>
                                      </a:moveTo>
                                      <a:lnTo>
                                        <a:pt x="21600" y="21600"/>
                                      </a:lnTo>
                                    </a:path>
                                  </a:pathLst>
                                </a:custGeom>
                                <a:noFill/>
                                <a:ln>
                                  <a:solidFill>
                                    <a:srgbClr val="be4b48"/>
                                  </a:solidFill>
                                  <a:round/>
                                  <a:tailEnd len="med" type="arrow" w="med"/>
                                </a:ln>
                              </p:spPr>
                              <p:style>
                                <a:lnRef idx="1">
                                  <a:schemeClr val="accent2"/>
                                </a:lnRef>
                                <a:fillRef idx="0">
                                  <a:schemeClr val="accent2"/>
                                </a:fillRef>
                                <a:effectRef idx="0">
                                  <a:schemeClr val="accent2"/>
                                </a:effectRef>
                                <a:fontRef idx="minor"/>
                              </p:style>
                            </p:sp>
                            <p:grpSp>
                              <p:nvGrpSpPr>
                                <p:cNvPr id="131" name="Группа 101"/>
                                <p:cNvGrpSpPr/>
                                <p:nvPr/>
                              </p:nvGrpSpPr>
                              <p:grpSpPr>
                                <a:xfrm>
                                  <a:off x="15248880" y="13925880"/>
                                  <a:ext cx="2280240" cy="771480"/>
                                  <a:chOff x="15248880" y="13925880"/>
                                  <a:chExt cx="2280240" cy="771480"/>
                                </a:xfrm>
                              </p:grpSpPr>
                              <p:sp>
                                <p:nvSpPr>
                                  <p:cNvPr id="132" name="Скругленный прямоугольник 163"/>
                                  <p:cNvSpPr/>
                                  <p:nvPr/>
                                </p:nvSpPr>
                                <p:spPr>
                                  <a:xfrm>
                                    <a:off x="15248880" y="13973400"/>
                                    <a:ext cx="2280240" cy="244080"/>
                                  </a:xfrm>
                                  <a:prstGeom prst="roundRect">
                                    <a:avLst>
                                      <a:gd name="adj" fmla="val 15133"/>
                                    </a:avLst>
                                  </a:prstGeom>
                                  <a:solidFill>
                                    <a:srgbClr val="ffffff"/>
                                  </a:solidFill>
                                  <a:ln>
                                    <a:solidFill>
                                      <a:srgbClr val="4f81bd"/>
                                    </a:solidFill>
                                    <a:round/>
                                  </a:ln>
                                </p:spPr>
                                <p:style>
                                  <a:lnRef idx="2">
                                    <a:schemeClr val="accent1"/>
                                  </a:lnRef>
                                  <a:fillRef idx="1">
                                    <a:schemeClr val="lt1"/>
                                  </a:fillRef>
                                  <a:effectRef idx="0">
                                    <a:schemeClr val="accent1"/>
                                  </a:effectRef>
                                  <a:fontRef idx="minor"/>
                                </p:style>
                              </p:sp>
                              <p:sp>
                                <p:nvSpPr>
                                  <p:cNvPr id="133" name="TextBox 164"/>
                                  <p:cNvSpPr/>
                                  <p:nvPr/>
                                </p:nvSpPr>
                                <p:spPr>
                                  <a:xfrm>
                                    <a:off x="15293520" y="13925880"/>
                                    <a:ext cx="2190600" cy="25776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0">
                                    <a:noFill/>
                                  </a:ln>
                                </p:spPr>
                                <p:style>
                                  <a:lnRef idx="0"/>
                                  <a:fillRef idx="0"/>
                                  <a:effectRef idx="0"/>
                                  <a:fontRef idx="minor"/>
                                </p:style>
                                <p:txBody>
                                  <a:bodyPr lIns="90000" rIns="90000" tIns="45000" bIns="45000" anchor="t">
                                    <a:spAutoFit/>
                                  </a:bodyPr>
                                  <a:p>
                                    <a:pPr algn="ctr">
                                      <a:lnSpc>
                                        <a:spcPct val="100000"/>
                                      </a:lnSpc>
                                      <a:buNone/>
                                    </a:pPr>
                                    <a:r>
                                      <a:rPr b="0" lang="ru-RU" sz="1100" spc="-1" strike="noStrike">
                                        <a:solidFill>
                                          <a:srgbClr val="000000"/>
                                        </a:solidFill>
                                        <a:latin typeface="Times New Roman"/>
                                      </a:rPr>
                                      <a:t>Блок </a:t>
                                    </a:r>
                                    <a:r>
                                      <a:rPr b="0" lang="en-US" sz="1100" spc="-1" strike="noStrike">
                                        <a:solidFill>
                                          <a:srgbClr val="000000"/>
                                        </a:solidFill>
                                        <a:latin typeface="Times New Roman"/>
                                      </a:rPr>
                                      <a:t>Inception</a:t>
                                    </a:r>
                                    <a:endParaRPr b="0" lang="ru-RU" sz="1100" spc="-1" strike="noStrike">
                                      <a:latin typeface="Arial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34" name="TextBox 165"/>
                                  <p:cNvSpPr/>
                                  <p:nvPr/>
                                </p:nvSpPr>
                                <p:spPr>
                                  <a:xfrm>
                                    <a:off x="15293520" y="14439600"/>
                                    <a:ext cx="2190600" cy="25776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0">
                                    <a:noFill/>
                                  </a:ln>
                                </p:spPr>
                                <p:style>
                                  <a:lnRef idx="0"/>
                                  <a:fillRef idx="0"/>
                                  <a:effectRef idx="0"/>
                                  <a:fontRef idx="minor"/>
                                </p:style>
                                <p:txBody>
                                  <a:bodyPr lIns="90000" rIns="90000" tIns="45000" bIns="45000" anchor="t">
                                    <a:spAutoFit/>
                                  </a:bodyPr>
                                  <a:p>
                                    <a:pPr algn="ctr">
                                      <a:lnSpc>
                                        <a:spcPct val="100000"/>
                                      </a:lnSpc>
                                      <a:buNone/>
                                    </a:pPr>
                                    <a:r>
                                      <a:rPr b="0" lang="ru-RU" sz="1100" spc="-1" strike="noStrike">
                                        <a:solidFill>
                                          <a:srgbClr val="000000"/>
                                        </a:solidFill>
                                        <a:latin typeface="Times New Roman"/>
                                      </a:rPr>
                                      <a:t>Блок </a:t>
                                    </a:r>
                                    <a:r>
                                      <a:rPr b="0" lang="en-US" sz="1100" spc="-1" strike="noStrike">
                                        <a:solidFill>
                                          <a:srgbClr val="000000"/>
                                        </a:solidFill>
                                        <a:latin typeface="Times New Roman"/>
                                      </a:rPr>
                                      <a:t>Inception</a:t>
                                    </a:r>
                                    <a:endParaRPr b="0" lang="ru-RU" sz="1100" spc="-1" strike="noStrike">
                                      <a:latin typeface="Arial"/>
                                    </a:endParaRPr>
                                  </a:p>
                                </p:txBody>
                              </p:sp>
                            </p:grpSp>
                          </p:grpSp>
                        </p:grpSp>
                      </p:grpSp>
                      <p:sp>
                        <p:nvSpPr>
                          <p:cNvPr id="135" name="TextBox 155"/>
                          <p:cNvSpPr/>
                          <p:nvPr/>
                        </p:nvSpPr>
                        <p:spPr>
                          <a:xfrm>
                            <a:off x="15248880" y="12605760"/>
                            <a:ext cx="2280240" cy="257760"/>
                          </a:xfrm>
                          <a:prstGeom prst="rect">
                            <a:avLst/>
                          </a:prstGeom>
                          <a:noFill/>
                          <a:ln w="0">
                            <a:noFill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5000" bIns="45000" anchor="t">
                            <a:spAutoFit/>
                          </a:bodyPr>
                          <a:p>
                            <a:pPr algn="ctr">
                              <a:lnSpc>
                                <a:spcPct val="100000"/>
                              </a:lnSpc>
                              <a:buNone/>
                            </a:pPr>
                            <a:r>
                              <a:rPr b="0" lang="ru-RU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Изображение (31х31)</a:t>
                            </a:r>
                            <a:endParaRPr b="0" lang="ru-RU" sz="1100" spc="-1" strike="noStrike">
                              <a:latin typeface="Arial"/>
                            </a:endParaRPr>
                          </a:p>
                        </p:txBody>
                      </p:sp>
                      <p:sp>
                        <p:nvSpPr>
                          <p:cNvPr id="136" name="Прямая со стрелкой 156"/>
                          <p:cNvSpPr/>
                          <p:nvPr/>
                        </p:nvSpPr>
                        <p:spPr>
                          <a:xfrm>
                            <a:off x="16389360" y="12901680"/>
                            <a:ext cx="360" cy="10548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1600" h="21600">
                                <a:moveTo>
                                  <a:pt x="0" y="0"/>
                                </a:moveTo>
                                <a:lnTo>
                                  <a:pt x="21600" y="21600"/>
                                </a:lnTo>
                              </a:path>
                            </a:pathLst>
                          </a:custGeom>
                          <a:noFill/>
                          <a:ln>
                            <a:solidFill>
                              <a:srgbClr val="000000"/>
                            </a:solidFill>
                            <a:round/>
                            <a:tailEnd len="med" type="arrow" w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/>
                        </p:style>
                      </p:sp>
                    </p:grpSp>
                  </p:grpSp>
                  <p:sp>
                    <p:nvSpPr>
                      <p:cNvPr id="137" name="TextBox 32"/>
                      <p:cNvSpPr/>
                      <p:nvPr/>
                    </p:nvSpPr>
                    <p:spPr>
                      <a:xfrm>
                        <a:off x="15294600" y="14195160"/>
                        <a:ext cx="2188800" cy="25776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5000" bIns="45000" anchor="t">
                        <a:spAutoFit/>
                      </a:bodyPr>
                      <a:p>
                        <a:pPr algn="ctr">
                          <a:lnSpc>
                            <a:spcPct val="100000"/>
                          </a:lnSpc>
                          <a:buNone/>
                        </a:pPr>
                        <a:r>
                          <a:rPr b="0" lang="ru-RU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Блок </a:t>
                        </a:r>
                        <a:r>
                          <a:rPr b="0" lang="en-US" sz="1100" spc="-1" strike="noStrike">
                            <a:solidFill>
                              <a:srgbClr val="000000"/>
                            </a:solidFill>
                            <a:latin typeface="Times New Roman"/>
                          </a:rPr>
                          <a:t>Inception</a:t>
                        </a:r>
                        <a:endParaRPr b="0" lang="ru-RU" sz="1100" spc="-1" strike="noStrike">
                          <a:latin typeface="Arial"/>
                        </a:endParaRPr>
                      </a:p>
                    </p:txBody>
                  </p:sp>
                </p:grpSp>
                <p:sp>
                  <p:nvSpPr>
                    <p:cNvPr id="138" name="TextBox 149"/>
                    <p:cNvSpPr/>
                    <p:nvPr/>
                  </p:nvSpPr>
                  <p:spPr>
                    <a:xfrm>
                      <a:off x="15293520" y="14837760"/>
                      <a:ext cx="219060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 ф</a:t>
                      </a: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х</a:t>
                      </a: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+ MaxPool (3x3)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</p:grpSp>
              <p:grpSp>
                <p:nvGrpSpPr>
                  <p:cNvPr id="139" name="Группа 87"/>
                  <p:cNvGrpSpPr/>
                  <p:nvPr/>
                </p:nvGrpSpPr>
                <p:grpSpPr>
                  <a:xfrm>
                    <a:off x="15248880" y="13290840"/>
                    <a:ext cx="2280240" cy="257760"/>
                    <a:chOff x="15248880" y="13290840"/>
                    <a:chExt cx="2280240" cy="257760"/>
                  </a:xfrm>
                </p:grpSpPr>
                <p:sp>
                  <p:nvSpPr>
                    <p:cNvPr id="140" name="Прямоугольник 146"/>
                    <p:cNvSpPr/>
                    <p:nvPr/>
                  </p:nvSpPr>
                  <p:spPr>
                    <a:xfrm>
                      <a:off x="15248880" y="13329720"/>
                      <a:ext cx="2280240" cy="204120"/>
                    </a:xfrm>
                    <a:prstGeom prst="rect">
                      <a:avLst/>
                    </a:prstGeom>
                    <a:solidFill>
                      <a:srgbClr val="fedfa0"/>
                    </a:solidFill>
                    <a:ln>
                      <a:solidFill>
                        <a:srgbClr val="c0504d"/>
                      </a:solidFill>
                      <a:round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  <p:sp>
                  <p:nvSpPr>
                    <p:cNvPr id="141" name="TextBox 32"/>
                    <p:cNvSpPr/>
                    <p:nvPr/>
                  </p:nvSpPr>
                  <p:spPr>
                    <a:xfrm>
                      <a:off x="15248880" y="13290840"/>
                      <a:ext cx="2280240" cy="257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sp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ф</a:t>
                      </a: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.,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1х1</a:t>
                      </a:r>
                      <a:endParaRPr b="0" lang="ru-RU" sz="1100" spc="-1" strike="noStrike">
                        <a:latin typeface="Arial"/>
                      </a:endParaRPr>
                    </a:p>
                  </p:txBody>
                </p:sp>
              </p:grpSp>
            </p:grpSp>
            <p:grpSp>
              <p:nvGrpSpPr>
                <p:cNvPr id="142" name="Группа 93"/>
                <p:cNvGrpSpPr/>
                <p:nvPr/>
              </p:nvGrpSpPr>
              <p:grpSpPr>
                <a:xfrm>
                  <a:off x="15248880" y="13581720"/>
                  <a:ext cx="2280240" cy="257760"/>
                  <a:chOff x="15248880" y="13581720"/>
                  <a:chExt cx="2280240" cy="257760"/>
                </a:xfrm>
              </p:grpSpPr>
              <p:sp>
                <p:nvSpPr>
                  <p:cNvPr id="143" name="Прямоугольник 142"/>
                  <p:cNvSpPr/>
                  <p:nvPr/>
                </p:nvSpPr>
                <p:spPr>
                  <a:xfrm>
                    <a:off x="15248880" y="13617000"/>
                    <a:ext cx="2280240" cy="220320"/>
                  </a:xfrm>
                  <a:prstGeom prst="rect">
                    <a:avLst/>
                  </a:prstGeom>
                  <a:solidFill>
                    <a:srgbClr val="fedfa0"/>
                  </a:solidFill>
                  <a:ln>
                    <a:solidFill>
                      <a:srgbClr val="c0504d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  <p:sp>
                <p:nvSpPr>
                  <p:cNvPr id="144" name="TextBox 32"/>
                  <p:cNvSpPr/>
                  <p:nvPr/>
                </p:nvSpPr>
                <p:spPr>
                  <a:xfrm>
                    <a:off x="15248880" y="13581720"/>
                    <a:ext cx="2280240" cy="2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buNone/>
                    </a:pPr>
                    <a:r>
                      <a:rPr b="0" lang="ru-RU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192 ф</a:t>
                    </a:r>
                    <a:r>
                      <a:rPr b="0" lang="en-US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., 5</a:t>
                    </a:r>
                    <a:r>
                      <a:rPr b="0" lang="ru-RU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х</a:t>
                    </a:r>
                    <a:r>
                      <a:rPr b="0" lang="en-US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5 + MaxPool (3x3)</a:t>
                    </a:r>
                    <a:endParaRPr b="0" lang="ru-RU" sz="1100" spc="-1" strike="noStrike">
                      <a:latin typeface="Arial"/>
                    </a:endParaRPr>
                  </a:p>
                </p:txBody>
              </p:sp>
            </p:grpSp>
          </p:grpSp>
        </p:grpSp>
        <p:sp>
          <p:nvSpPr>
            <p:cNvPr id="145" name="Прямоугольник 136"/>
            <p:cNvSpPr/>
            <p:nvPr/>
          </p:nvSpPr>
          <p:spPr>
            <a:xfrm>
              <a:off x="15248880" y="15167880"/>
              <a:ext cx="2280240" cy="244080"/>
            </a:xfrm>
            <a:prstGeom prst="rect">
              <a:avLst/>
            </a:prstGeom>
            <a:solidFill>
              <a:srgbClr val="a8fda1"/>
            </a:solidFill>
            <a:ln>
              <a:solidFill>
                <a:srgbClr val="00b05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46" name="TextBox 137"/>
            <p:cNvSpPr/>
            <p:nvPr/>
          </p:nvSpPr>
          <p:spPr>
            <a:xfrm>
              <a:off x="15430320" y="15146280"/>
              <a:ext cx="1922400" cy="25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100" spc="-1" strike="noStrike">
                  <a:solidFill>
                    <a:srgbClr val="000000"/>
                  </a:solidFill>
                  <a:latin typeface="Times New Roman"/>
                </a:rPr>
                <a:t>1</a:t>
              </a:r>
              <a:r>
                <a:rPr b="0" lang="en-US" sz="1100" spc="-1" strike="noStrike">
                  <a:solidFill>
                    <a:srgbClr val="000000"/>
                  </a:solidFill>
                  <a:latin typeface="Times New Roman"/>
                </a:rPr>
                <a:t>024</a:t>
              </a:r>
              <a:r>
                <a:rPr b="0" lang="ru-RU" sz="1100" spc="-1" strike="noStrike">
                  <a:solidFill>
                    <a:srgbClr val="000000"/>
                  </a:solidFill>
                  <a:latin typeface="Times New Roman"/>
                </a:rPr>
                <a:t> н</a:t>
              </a:r>
              <a:r>
                <a:rPr b="0" lang="en-US" sz="1100" spc="-1" strike="noStrike">
                  <a:solidFill>
                    <a:srgbClr val="000000"/>
                  </a:solidFill>
                  <a:latin typeface="Times New Roman"/>
                </a:rPr>
                <a:t>. + dropout(0.7)</a:t>
              </a:r>
              <a:endParaRPr b="0" lang="ru-RU" sz="1100" spc="-1" strike="noStrike">
                <a:latin typeface="Arial"/>
              </a:endParaRPr>
            </a:p>
          </p:txBody>
        </p:sp>
      </p:grpSp>
      <p:grpSp>
        <p:nvGrpSpPr>
          <p:cNvPr id="147" name="Группа 172"/>
          <p:cNvGrpSpPr/>
          <p:nvPr/>
        </p:nvGrpSpPr>
        <p:grpSpPr>
          <a:xfrm>
            <a:off x="9793080" y="12673440"/>
            <a:ext cx="2736000" cy="2928600"/>
            <a:chOff x="9793080" y="12673440"/>
            <a:chExt cx="2736000" cy="2928600"/>
          </a:xfrm>
        </p:grpSpPr>
        <p:grpSp>
          <p:nvGrpSpPr>
            <p:cNvPr id="148" name="Группа 55"/>
            <p:cNvGrpSpPr/>
            <p:nvPr/>
          </p:nvGrpSpPr>
          <p:grpSpPr>
            <a:xfrm>
              <a:off x="9793080" y="12673440"/>
              <a:ext cx="2736000" cy="2928600"/>
              <a:chOff x="9793080" y="12673440"/>
              <a:chExt cx="2736000" cy="2928600"/>
            </a:xfrm>
          </p:grpSpPr>
          <p:grpSp>
            <p:nvGrpSpPr>
              <p:cNvPr id="149" name="Группа 54"/>
              <p:cNvGrpSpPr/>
              <p:nvPr/>
            </p:nvGrpSpPr>
            <p:grpSpPr>
              <a:xfrm>
                <a:off x="9793080" y="12673440"/>
                <a:ext cx="2736000" cy="2928600"/>
                <a:chOff x="9793080" y="12673440"/>
                <a:chExt cx="2736000" cy="2928600"/>
              </a:xfrm>
            </p:grpSpPr>
            <p:sp>
              <p:nvSpPr>
                <p:cNvPr id="150" name="Скругленный прямоугольник 177"/>
                <p:cNvSpPr/>
                <p:nvPr/>
              </p:nvSpPr>
              <p:spPr>
                <a:xfrm>
                  <a:off x="9793080" y="14506920"/>
                  <a:ext cx="2736000" cy="384120"/>
                </a:xfrm>
                <a:prstGeom prst="roundRect">
                  <a:avLst>
                    <a:gd name="adj" fmla="val 15133"/>
                  </a:avLst>
                </a:prstGeom>
                <a:solidFill>
                  <a:srgbClr val="ffffff"/>
                </a:solidFill>
                <a:ln>
                  <a:solidFill>
                    <a:srgbClr val="4f81bd"/>
                  </a:solidFill>
                  <a:rou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/>
              </p:style>
            </p:sp>
            <p:grpSp>
              <p:nvGrpSpPr>
                <p:cNvPr id="151" name="Группа 183"/>
                <p:cNvGrpSpPr/>
                <p:nvPr/>
              </p:nvGrpSpPr>
              <p:grpSpPr>
                <a:xfrm>
                  <a:off x="9793080" y="12673440"/>
                  <a:ext cx="2736000" cy="2928600"/>
                  <a:chOff x="9793080" y="12673440"/>
                  <a:chExt cx="2736000" cy="2928600"/>
                </a:xfrm>
              </p:grpSpPr>
              <p:grpSp>
                <p:nvGrpSpPr>
                  <p:cNvPr id="152" name="Группа 178"/>
                  <p:cNvGrpSpPr/>
                  <p:nvPr/>
                </p:nvGrpSpPr>
                <p:grpSpPr>
                  <a:xfrm>
                    <a:off x="9793080" y="13168800"/>
                    <a:ext cx="2736000" cy="2433240"/>
                    <a:chOff x="9793080" y="13168800"/>
                    <a:chExt cx="2736000" cy="2433240"/>
                  </a:xfrm>
                </p:grpSpPr>
                <p:grpSp>
                  <p:nvGrpSpPr>
                    <p:cNvPr id="153" name="Группа 108"/>
                    <p:cNvGrpSpPr/>
                    <p:nvPr/>
                  </p:nvGrpSpPr>
                  <p:grpSpPr>
                    <a:xfrm>
                      <a:off x="9793080" y="13168800"/>
                      <a:ext cx="2736000" cy="2433240"/>
                      <a:chOff x="9793080" y="13168800"/>
                      <a:chExt cx="2736000" cy="2433240"/>
                    </a:xfrm>
                  </p:grpSpPr>
                  <p:grpSp>
                    <p:nvGrpSpPr>
                      <p:cNvPr id="154" name="Группа 47"/>
                      <p:cNvGrpSpPr/>
                      <p:nvPr/>
                    </p:nvGrpSpPr>
                    <p:grpSpPr>
                      <a:xfrm>
                        <a:off x="9793080" y="13168800"/>
                        <a:ext cx="2736000" cy="843480"/>
                        <a:chOff x="9793080" y="13168800"/>
                        <a:chExt cx="2736000" cy="843480"/>
                      </a:xfrm>
                    </p:grpSpPr>
                    <p:sp>
                      <p:nvSpPr>
                        <p:cNvPr id="155" name="Скругленный прямоугольник 196"/>
                        <p:cNvSpPr/>
                        <p:nvPr/>
                      </p:nvSpPr>
                      <p:spPr>
                        <a:xfrm>
                          <a:off x="9793080" y="13628160"/>
                          <a:ext cx="2736000" cy="384120"/>
                        </a:xfrm>
                        <a:prstGeom prst="roundRect">
                          <a:avLst>
                            <a:gd name="adj" fmla="val 15133"/>
                          </a:avLst>
                        </a:prstGeom>
                        <a:solidFill>
                          <a:srgbClr val="ffffff"/>
                        </a:solidFill>
                        <a:ln>
                          <a:solidFill>
                            <a:srgbClr val="4f81bd"/>
                          </a:solidFill>
                          <a:round/>
                        </a:ln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/>
                      </p:style>
                    </p:sp>
                    <p:grpSp>
                      <p:nvGrpSpPr>
                        <p:cNvPr id="156" name="Группа 30"/>
                        <p:cNvGrpSpPr/>
                        <p:nvPr/>
                      </p:nvGrpSpPr>
                      <p:grpSpPr>
                        <a:xfrm>
                          <a:off x="9793080" y="13168800"/>
                          <a:ext cx="2736000" cy="297720"/>
                          <a:chOff x="9793080" y="13168800"/>
                          <a:chExt cx="2736000" cy="297720"/>
                        </a:xfrm>
                      </p:grpSpPr>
                      <p:sp>
                        <p:nvSpPr>
                          <p:cNvPr id="157" name="Прямоугольник 198"/>
                          <p:cNvSpPr/>
                          <p:nvPr/>
                        </p:nvSpPr>
                        <p:spPr>
                          <a:xfrm>
                            <a:off x="9793080" y="13168800"/>
                            <a:ext cx="2736000" cy="297720"/>
                          </a:xfrm>
                          <a:prstGeom prst="rect">
                            <a:avLst/>
                          </a:prstGeom>
                          <a:solidFill>
                            <a:srgbClr val="fedfa0"/>
                          </a:solidFill>
                          <a:ln>
                            <a:solidFill>
                              <a:srgbClr val="c0504d"/>
                            </a:solidFill>
                            <a:round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/>
                        </p:style>
                      </p:sp>
                      <p:sp>
                        <p:nvSpPr>
                          <p:cNvPr id="158" name="TextBox 32"/>
                          <p:cNvSpPr/>
                          <p:nvPr/>
                        </p:nvSpPr>
                        <p:spPr>
                          <a:xfrm>
                            <a:off x="9793080" y="13173480"/>
                            <a:ext cx="2736000" cy="257760"/>
                          </a:xfrm>
                          <a:prstGeom prst="rect">
                            <a:avLst/>
                          </a:prstGeom>
                          <a:noFill/>
                          <a:ln w="0">
                            <a:noFill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5000" bIns="45000" anchor="t">
                            <a:spAutoFit/>
                          </a:bodyPr>
                          <a:p>
                            <a:pPr algn="ctr">
                              <a:lnSpc>
                                <a:spcPct val="100000"/>
                              </a:lnSpc>
                              <a:buNone/>
                            </a:pPr>
                            <a:r>
                              <a:rPr b="0" lang="en-US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64</a:t>
                            </a:r>
                            <a:r>
                              <a:rPr b="0" lang="ru-RU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 ф</a:t>
                            </a:r>
                            <a:r>
                              <a:rPr b="0" lang="en-US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. </a:t>
                            </a:r>
                            <a:r>
                              <a:rPr b="0" lang="ru-RU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: </a:t>
                            </a:r>
                            <a:r>
                              <a:rPr b="0" lang="en-US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5</a:t>
                            </a:r>
                            <a:r>
                              <a:rPr b="0" lang="ru-RU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х</a:t>
                            </a:r>
                            <a:r>
                              <a:rPr b="0" lang="en-US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5 + MaxPool(3x3)</a:t>
                            </a:r>
                            <a:endParaRPr b="0" lang="ru-RU" sz="1100" spc="-1" strike="noStrike">
                              <a:latin typeface="Arial"/>
                            </a:endParaRPr>
                          </a:p>
                        </p:txBody>
                      </p:sp>
                    </p:grpSp>
                  </p:grpSp>
                  <p:grpSp>
                    <p:nvGrpSpPr>
                      <p:cNvPr id="159" name="Группа 103"/>
                      <p:cNvGrpSpPr/>
                      <p:nvPr/>
                    </p:nvGrpSpPr>
                    <p:grpSpPr>
                      <a:xfrm>
                        <a:off x="9793080" y="14064480"/>
                        <a:ext cx="2736000" cy="1537560"/>
                        <a:chOff x="9793080" y="14064480"/>
                        <a:chExt cx="2736000" cy="1537560"/>
                      </a:xfrm>
                    </p:grpSpPr>
                    <p:grpSp>
                      <p:nvGrpSpPr>
                        <p:cNvPr id="160" name="Группа 66"/>
                        <p:cNvGrpSpPr/>
                        <p:nvPr/>
                      </p:nvGrpSpPr>
                      <p:grpSpPr>
                        <a:xfrm>
                          <a:off x="9793080" y="15338880"/>
                          <a:ext cx="2736000" cy="263160"/>
                          <a:chOff x="9793080" y="15338880"/>
                          <a:chExt cx="2736000" cy="263160"/>
                        </a:xfrm>
                      </p:grpSpPr>
                      <p:sp>
                        <p:nvSpPr>
                          <p:cNvPr id="161" name="Прямоугольник 194"/>
                          <p:cNvSpPr/>
                          <p:nvPr/>
                        </p:nvSpPr>
                        <p:spPr>
                          <a:xfrm>
                            <a:off x="9793080" y="15361200"/>
                            <a:ext cx="2736000" cy="240840"/>
                          </a:xfrm>
                          <a:prstGeom prst="rect">
                            <a:avLst/>
                          </a:prstGeom>
                          <a:solidFill>
                            <a:srgbClr val="a8fda1"/>
                          </a:solidFill>
                          <a:ln>
                            <a:solidFill>
                              <a:srgbClr val="00b050"/>
                            </a:solidFill>
                            <a:round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/>
                        </p:style>
                      </p:sp>
                      <p:sp>
                        <p:nvSpPr>
                          <p:cNvPr id="162" name="TextBox 195"/>
                          <p:cNvSpPr/>
                          <p:nvPr/>
                        </p:nvSpPr>
                        <p:spPr>
                          <a:xfrm>
                            <a:off x="10008000" y="15338880"/>
                            <a:ext cx="2306880" cy="257760"/>
                          </a:xfrm>
                          <a:prstGeom prst="rect">
                            <a:avLst/>
                          </a:prstGeom>
                          <a:noFill/>
                          <a:ln w="0">
                            <a:noFill/>
                          </a:ln>
                        </p:spPr>
                        <p:style>
                          <a:lnRef idx="0"/>
                          <a:fillRef idx="0"/>
                          <a:effectRef idx="0"/>
                          <a:fontRef idx="minor"/>
                        </p:style>
                        <p:txBody>
                          <a:bodyPr lIns="90000" rIns="90000" tIns="45000" bIns="45000" anchor="t">
                            <a:spAutoFit/>
                          </a:bodyPr>
                          <a:p>
                            <a:pPr algn="ctr">
                              <a:lnSpc>
                                <a:spcPct val="100000"/>
                              </a:lnSpc>
                              <a:buNone/>
                            </a:pPr>
                            <a:r>
                              <a:rPr b="0" lang="ru-RU" sz="1100" spc="-1" strike="noStrike">
                                <a:solidFill>
                                  <a:srgbClr val="000000"/>
                                </a:solidFill>
                                <a:latin typeface="Times New Roman"/>
                              </a:rPr>
                              <a:t>1 нейрон</a:t>
                            </a:r>
                            <a:endParaRPr b="0" lang="ru-RU" sz="1100" spc="-1" strike="noStrike">
                              <a:latin typeface="Arial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163" name="Группа 102"/>
                        <p:cNvGrpSpPr/>
                        <p:nvPr/>
                      </p:nvGrpSpPr>
                      <p:grpSpPr>
                        <a:xfrm>
                          <a:off x="9793080" y="14064480"/>
                          <a:ext cx="2736000" cy="1274040"/>
                          <a:chOff x="9793080" y="14064480"/>
                          <a:chExt cx="2736000" cy="1274040"/>
                        </a:xfrm>
                      </p:grpSpPr>
                      <p:sp>
                        <p:nvSpPr>
                          <p:cNvPr id="164" name="Прямая со стрелкой 188"/>
                          <p:cNvSpPr/>
                          <p:nvPr/>
                        </p:nvSpPr>
                        <p:spPr>
                          <a:xfrm>
                            <a:off x="11161440" y="14891400"/>
                            <a:ext cx="360" cy="691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1600" h="21600">
                                <a:moveTo>
                                  <a:pt x="0" y="0"/>
                                </a:moveTo>
                                <a:lnTo>
                                  <a:pt x="21600" y="21600"/>
                                </a:lnTo>
                              </a:path>
                            </a:pathLst>
                          </a:custGeom>
                          <a:noFill/>
                          <a:ln>
                            <a:solidFill>
                              <a:srgbClr val="be4b48"/>
                            </a:solidFill>
                            <a:round/>
                            <a:tailEnd len="med" type="arrow" w="med"/>
                          </a:ln>
                        </p:spPr>
                        <p:style>
                          <a:lnRef idx="1">
                            <a:schemeClr val="accent2"/>
                          </a:lnRef>
                          <a:fillRef idx="0">
                            <a:schemeClr val="accent2"/>
                          </a:fillRef>
                          <a:effectRef idx="0">
                            <a:schemeClr val="accent2"/>
                          </a:effectRef>
                          <a:fontRef idx="minor"/>
                        </p:style>
                      </p:sp>
                      <p:sp>
                        <p:nvSpPr>
                          <p:cNvPr id="165" name="Прямая со стрелкой 189"/>
                          <p:cNvSpPr/>
                          <p:nvPr/>
                        </p:nvSpPr>
                        <p:spPr>
                          <a:xfrm>
                            <a:off x="11161440" y="15253200"/>
                            <a:ext cx="360" cy="85320"/>
                          </a:xfrm>
                          <a:custGeom>
                            <a:avLst/>
                            <a:gdLst/>
                            <a:ahLst/>
                            <a:rect l="l" t="t" r="r" b="b"/>
                            <a:pathLst>
                              <a:path w="21600" h="21600">
                                <a:moveTo>
                                  <a:pt x="0" y="0"/>
                                </a:moveTo>
                                <a:lnTo>
                                  <a:pt x="21600" y="21600"/>
                                </a:lnTo>
                              </a:path>
                            </a:pathLst>
                          </a:custGeom>
                          <a:noFill/>
                          <a:ln>
                            <a:solidFill>
                              <a:srgbClr val="00b050"/>
                            </a:solidFill>
                            <a:round/>
                            <a:tailEnd len="med" type="arrow" w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/>
                        </p:style>
                      </p:sp>
                      <p:grpSp>
                        <p:nvGrpSpPr>
                          <p:cNvPr id="166" name="Группа 101"/>
                          <p:cNvGrpSpPr/>
                          <p:nvPr/>
                        </p:nvGrpSpPr>
                        <p:grpSpPr>
                          <a:xfrm>
                            <a:off x="9793080" y="14064480"/>
                            <a:ext cx="2736000" cy="734760"/>
                            <a:chOff x="9793080" y="14064480"/>
                            <a:chExt cx="2736000" cy="734760"/>
                          </a:xfrm>
                        </p:grpSpPr>
                        <p:sp>
                          <p:nvSpPr>
                            <p:cNvPr id="167" name="Скругленный прямоугольник 191"/>
                            <p:cNvSpPr/>
                            <p:nvPr/>
                          </p:nvSpPr>
                          <p:spPr>
                            <a:xfrm>
                              <a:off x="9793080" y="14064480"/>
                              <a:ext cx="2736000" cy="384120"/>
                            </a:xfrm>
                            <a:prstGeom prst="roundRect">
                              <a:avLst>
                                <a:gd name="adj" fmla="val 15133"/>
                              </a:avLst>
                            </a:prstGeom>
                            <a:solidFill>
                              <a:srgbClr val="ffffff"/>
                            </a:solidFill>
                            <a:ln>
                              <a:solidFill>
                                <a:srgbClr val="4f81bd"/>
                              </a:solidFill>
                              <a:round/>
                            </a:ln>
                          </p:spPr>
                          <p:style>
                            <a:lnRef idx="2">
                              <a:schemeClr val="accent1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accent1"/>
                            </a:effectRef>
                            <a:fontRef idx="minor"/>
                          </p:style>
                        </p:sp>
                        <p:sp>
                          <p:nvSpPr>
                            <p:cNvPr id="168" name="TextBox 192"/>
                            <p:cNvSpPr/>
                            <p:nvPr/>
                          </p:nvSpPr>
                          <p:spPr>
                            <a:xfrm>
                              <a:off x="9846720" y="14109480"/>
                              <a:ext cx="2628720" cy="257760"/>
                            </a:xfrm>
                            <a:prstGeom prst="rect">
                              <a:avLst/>
                            </a:prstGeom>
                            <a:noFill/>
                            <a:ln w="0">
                              <a:noFill/>
                            </a:ln>
                          </p:spPr>
                          <p:style>
                            <a:lnRef idx="0"/>
                            <a:fillRef idx="0"/>
                            <a:effectRef idx="0"/>
                            <a:fontRef idx="minor"/>
                          </p:style>
                          <p:txBody>
                            <a:bodyPr lIns="90000" rIns="90000" tIns="45000" bIns="45000" anchor="t">
                              <a:spAutoFit/>
                            </a:bodyPr>
                            <a:p>
                              <a:pPr algn="ctr">
                                <a:lnSpc>
                                  <a:spcPct val="100000"/>
                                </a:lnSpc>
                                <a:buNone/>
                              </a:pP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3 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блока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 ResNet(128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 ф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., 3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х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3)</a:t>
                              </a:r>
                              <a:endParaRPr b="0" lang="ru-RU" sz="1100" spc="-1" strike="noStrike">
                                <a:latin typeface="Arial"/>
                              </a:endParaRPr>
                            </a:p>
                          </p:txBody>
                        </p:sp>
                        <p:sp>
                          <p:nvSpPr>
                            <p:cNvPr id="169" name="TextBox 193"/>
                            <p:cNvSpPr/>
                            <p:nvPr/>
                          </p:nvSpPr>
                          <p:spPr>
                            <a:xfrm>
                              <a:off x="9846720" y="14541480"/>
                              <a:ext cx="2628720" cy="257760"/>
                            </a:xfrm>
                            <a:prstGeom prst="rect">
                              <a:avLst/>
                            </a:prstGeom>
                            <a:noFill/>
                            <a:ln w="0">
                              <a:noFill/>
                            </a:ln>
                          </p:spPr>
                          <p:style>
                            <a:lnRef idx="0"/>
                            <a:fillRef idx="0"/>
                            <a:effectRef idx="0"/>
                            <a:fontRef idx="minor"/>
                          </p:style>
                          <p:txBody>
                            <a:bodyPr lIns="90000" rIns="90000" tIns="45000" bIns="45000" anchor="t">
                              <a:spAutoFit/>
                            </a:bodyPr>
                            <a:p>
                              <a:pPr algn="ctr">
                                <a:lnSpc>
                                  <a:spcPct val="100000"/>
                                </a:lnSpc>
                                <a:buNone/>
                              </a:pP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1 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блок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 ResNet(256 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ф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., 3</a:t>
                              </a:r>
                              <a:r>
                                <a:rPr b="0" lang="ru-RU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х</a:t>
                              </a:r>
                              <a:r>
                                <a:rPr b="0" lang="en-US" sz="1100" spc="-1" strike="noStrike">
                                  <a:solidFill>
                                    <a:srgbClr val="000000"/>
                                  </a:solidFill>
                                  <a:latin typeface="Times New Roman"/>
                                </a:rPr>
                                <a:t>3)</a:t>
                              </a:r>
                              <a:endParaRPr b="0" lang="ru-RU" sz="1100" spc="-1" strike="noStrike">
                                <a:latin typeface="Arial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  <p:sp>
                  <p:nvSpPr>
                    <p:cNvPr id="170" name="Прямая со стрелкой 183"/>
                    <p:cNvSpPr/>
                    <p:nvPr/>
                  </p:nvSpPr>
                  <p:spPr>
                    <a:xfrm>
                      <a:off x="11161440" y="13466880"/>
                      <a:ext cx="360" cy="160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21600"/>
                          </a:lnTo>
                        </a:path>
                      </a:pathLst>
                    </a:custGeom>
                    <a:noFill/>
                    <a:ln>
                      <a:solidFill>
                        <a:srgbClr val="4a7ebb"/>
                      </a:solidFill>
                      <a:round/>
                      <a:tailEnd len="med" type="arrow" w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/>
                  </p:style>
                </p:sp>
              </p:grpSp>
              <p:sp>
                <p:nvSpPr>
                  <p:cNvPr id="171" name="TextBox 180"/>
                  <p:cNvSpPr/>
                  <p:nvPr/>
                </p:nvSpPr>
                <p:spPr>
                  <a:xfrm>
                    <a:off x="9793080" y="12673440"/>
                    <a:ext cx="2736000" cy="2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spAutoFit/>
                  </a:bodyPr>
                  <a:p>
                    <a:pPr algn="ctr">
                      <a:lnSpc>
                        <a:spcPct val="100000"/>
                      </a:lnSpc>
                      <a:buNone/>
                    </a:pPr>
                    <a:r>
                      <a:rPr b="0" lang="ru-RU" sz="1100" spc="-1" strike="noStrike">
                        <a:solidFill>
                          <a:srgbClr val="000000"/>
                        </a:solidFill>
                        <a:latin typeface="Times New Roman"/>
                      </a:rPr>
                      <a:t>Изображение (31х31)</a:t>
                    </a:r>
                    <a:endParaRPr b="0" lang="ru-RU" sz="1100" spc="-1" strike="noStrike">
                      <a:latin typeface="Arial"/>
                    </a:endParaRPr>
                  </a:p>
                </p:txBody>
              </p:sp>
              <p:sp>
                <p:nvSpPr>
                  <p:cNvPr id="172" name="Прямая со стрелкой 181"/>
                  <p:cNvSpPr/>
                  <p:nvPr/>
                </p:nvSpPr>
                <p:spPr>
                  <a:xfrm>
                    <a:off x="11161440" y="12965760"/>
                    <a:ext cx="360" cy="207360"/>
                  </a:xfrm>
                  <a:custGeom>
                    <a:avLst/>
                    <a:gdLst/>
                    <a:ahLst/>
                    <a:rect l="l" t="t" r="r" b="b"/>
                    <a:pathLst>
                      <a:path w="21600" h="21600">
                        <a:moveTo>
                          <a:pt x="0" y="0"/>
                        </a:moveTo>
                        <a:lnTo>
                          <a:pt x="21600" y="21600"/>
                        </a:lnTo>
                      </a:path>
                    </a:pathLst>
                  </a:custGeom>
                  <a:noFill/>
                  <a:ln>
                    <a:solidFill>
                      <a:srgbClr val="000000"/>
                    </a:solidFill>
                    <a:round/>
                    <a:tailEnd len="med" type="arrow" w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/>
                </p:style>
              </p:sp>
            </p:grpSp>
          </p:grpSp>
          <p:sp>
            <p:nvSpPr>
              <p:cNvPr id="173" name="TextBox 32"/>
              <p:cNvSpPr/>
              <p:nvPr/>
            </p:nvSpPr>
            <p:spPr>
              <a:xfrm>
                <a:off x="9846720" y="13677480"/>
                <a:ext cx="25750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2 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блоков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 ResNet (64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ф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., 3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х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3)</a:t>
                </a:r>
                <a:endParaRPr b="0" lang="ru-RU" sz="1100" spc="-1" strike="noStrike">
                  <a:latin typeface="Arial"/>
                </a:endParaRPr>
              </a:p>
            </p:txBody>
          </p:sp>
        </p:grpSp>
        <p:sp>
          <p:nvSpPr>
            <p:cNvPr id="174" name="TextBox 174"/>
            <p:cNvSpPr/>
            <p:nvPr/>
          </p:nvSpPr>
          <p:spPr>
            <a:xfrm>
              <a:off x="9846720" y="14960880"/>
              <a:ext cx="2628720" cy="25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en-US" sz="1100" spc="-1" strike="noStrike">
                  <a:solidFill>
                    <a:srgbClr val="000000"/>
                  </a:solidFill>
                  <a:latin typeface="Times New Roman"/>
                </a:rPr>
                <a:t>AvrPooling(7x7)</a:t>
              </a:r>
              <a:endParaRPr b="0" lang="ru-RU" sz="1100" spc="-1" strike="noStrike">
                <a:latin typeface="Arial"/>
              </a:endParaRPr>
            </a:p>
          </p:txBody>
        </p:sp>
      </p:grpSp>
      <p:grpSp>
        <p:nvGrpSpPr>
          <p:cNvPr id="175" name="Группа 244"/>
          <p:cNvGrpSpPr/>
          <p:nvPr/>
        </p:nvGrpSpPr>
        <p:grpSpPr>
          <a:xfrm>
            <a:off x="12889440" y="13393440"/>
            <a:ext cx="1656000" cy="1382760"/>
            <a:chOff x="12889440" y="13393440"/>
            <a:chExt cx="1656000" cy="1382760"/>
          </a:xfrm>
        </p:grpSpPr>
        <p:sp>
          <p:nvSpPr>
            <p:cNvPr id="176" name="Прямая со стрелкой 207"/>
            <p:cNvSpPr/>
            <p:nvPr/>
          </p:nvSpPr>
          <p:spPr>
            <a:xfrm flipH="1">
              <a:off x="13713480" y="13824360"/>
              <a:ext cx="3240" cy="1684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>
              <a:solidFill>
                <a:srgbClr val="4a7ebb"/>
              </a:solidFill>
              <a:round/>
              <a:tailEnd len="med" type="arrow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77" name="Прямая со стрелкой 208"/>
            <p:cNvSpPr/>
            <p:nvPr/>
          </p:nvSpPr>
          <p:spPr>
            <a:xfrm>
              <a:off x="13714200" y="14519160"/>
              <a:ext cx="4320" cy="25704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>
              <a:solidFill>
                <a:srgbClr val="4a7ebb"/>
              </a:solidFill>
              <a:round/>
              <a:tailEnd len="med" type="arrow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178" name="Группа 243"/>
            <p:cNvGrpSpPr/>
            <p:nvPr/>
          </p:nvGrpSpPr>
          <p:grpSpPr>
            <a:xfrm>
              <a:off x="12889440" y="13393440"/>
              <a:ext cx="1656000" cy="1125360"/>
              <a:chOff x="12889440" y="13393440"/>
              <a:chExt cx="1656000" cy="1125360"/>
            </a:xfrm>
          </p:grpSpPr>
          <p:sp>
            <p:nvSpPr>
              <p:cNvPr id="179" name="Скругленный прямоугольник 201"/>
              <p:cNvSpPr/>
              <p:nvPr/>
            </p:nvSpPr>
            <p:spPr>
              <a:xfrm>
                <a:off x="13080960" y="13993200"/>
                <a:ext cx="1266480" cy="525600"/>
              </a:xfrm>
              <a:prstGeom prst="roundRect">
                <a:avLst>
                  <a:gd name="adj" fmla="val 15133"/>
                </a:avLst>
              </a:prstGeom>
              <a:solidFill>
                <a:srgbClr val="ffffff"/>
              </a:solidFill>
              <a:ln>
                <a:solidFill>
                  <a:srgbClr val="c0504d"/>
                </a:solidFill>
                <a:rou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80" name="Прямоугольник 202"/>
              <p:cNvSpPr/>
              <p:nvPr/>
            </p:nvSpPr>
            <p:spPr>
              <a:xfrm>
                <a:off x="13111200" y="14294520"/>
                <a:ext cx="1214640" cy="180360"/>
              </a:xfrm>
              <a:prstGeom prst="rect">
                <a:avLst/>
              </a:prstGeom>
              <a:solidFill>
                <a:srgbClr val="fedfa0"/>
              </a:solidFill>
              <a:ln>
                <a:solidFill>
                  <a:srgbClr val="c0504d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81" name="Прямоугольник 203"/>
              <p:cNvSpPr/>
              <p:nvPr/>
            </p:nvSpPr>
            <p:spPr>
              <a:xfrm>
                <a:off x="13111200" y="14053320"/>
                <a:ext cx="1214640" cy="180360"/>
              </a:xfrm>
              <a:prstGeom prst="rect">
                <a:avLst/>
              </a:prstGeom>
              <a:solidFill>
                <a:srgbClr val="fedfa0"/>
              </a:solidFill>
              <a:ln>
                <a:solidFill>
                  <a:srgbClr val="c0504d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82" name="TextBox 32"/>
              <p:cNvSpPr/>
              <p:nvPr/>
            </p:nvSpPr>
            <p:spPr>
              <a:xfrm>
                <a:off x="13050360" y="14014800"/>
                <a:ext cx="136656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N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ф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. 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: 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х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83" name="TextBox 32"/>
              <p:cNvSpPr/>
              <p:nvPr/>
            </p:nvSpPr>
            <p:spPr>
              <a:xfrm>
                <a:off x="13061520" y="14255280"/>
                <a:ext cx="133632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N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ф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.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: 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х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84" name="TextBox 32"/>
              <p:cNvSpPr/>
              <p:nvPr/>
            </p:nvSpPr>
            <p:spPr>
              <a:xfrm>
                <a:off x="12889440" y="13393440"/>
                <a:ext cx="1656000" cy="4251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Блок</a:t>
                </a:r>
                <a:endParaRPr b="0" lang="ru-RU" sz="1100" spc="-1" strike="noStrike">
                  <a:latin typeface="Arial"/>
                </a:endParaRPr>
              </a:p>
              <a:p>
                <a:pPr algn="ctr">
                  <a:lnSpc>
                    <a:spcPct val="100000"/>
                  </a:lnSpc>
                  <a:buNone/>
                </a:pP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ResNet(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N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ф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., 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х</a:t>
                </a:r>
                <a:r>
                  <a:rPr b="0" i="1" lang="en-US" sz="1100" spc="-1" strike="noStrike">
                    <a:solidFill>
                      <a:srgbClr val="000000"/>
                    </a:solidFill>
                    <a:latin typeface="Times New Roman"/>
                  </a:rPr>
                  <a:t>m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)</a:t>
                </a:r>
                <a:endParaRPr b="0" lang="ru-RU" sz="1100" spc="-1" strike="noStrike">
                  <a:latin typeface="Arial"/>
                </a:endParaRPr>
              </a:p>
            </p:txBody>
          </p:sp>
        </p:grpSp>
        <p:sp>
          <p:nvSpPr>
            <p:cNvPr id="185" name="Дуга 231"/>
            <p:cNvSpPr/>
            <p:nvPr/>
          </p:nvSpPr>
          <p:spPr>
            <a:xfrm>
              <a:off x="12908520" y="13871160"/>
              <a:ext cx="1583640" cy="791640"/>
            </a:xfrm>
            <a:prstGeom prst="arc">
              <a:avLst>
                <a:gd name="adj1" fmla="val 16471726"/>
                <a:gd name="adj2" fmla="val 5274378"/>
              </a:avLst>
            </a:prstGeom>
            <a:noFill/>
            <a:ln>
              <a:solidFill>
                <a:srgbClr val="4a7ebb"/>
              </a:solidFill>
              <a:round/>
              <a:tailEnd len="med" type="arrow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186" name="Группа 91"/>
          <p:cNvGrpSpPr/>
          <p:nvPr/>
        </p:nvGrpSpPr>
        <p:grpSpPr>
          <a:xfrm>
            <a:off x="15651360" y="8929080"/>
            <a:ext cx="3980160" cy="2794680"/>
            <a:chOff x="15651360" y="8929080"/>
            <a:chExt cx="3980160" cy="2794680"/>
          </a:xfrm>
        </p:grpSpPr>
        <p:grpSp>
          <p:nvGrpSpPr>
            <p:cNvPr id="187" name="Группа 88"/>
            <p:cNvGrpSpPr/>
            <p:nvPr/>
          </p:nvGrpSpPr>
          <p:grpSpPr>
            <a:xfrm>
              <a:off x="15796440" y="10404360"/>
              <a:ext cx="3641040" cy="1319400"/>
              <a:chOff x="15796440" y="10404360"/>
              <a:chExt cx="3641040" cy="1319400"/>
            </a:xfrm>
          </p:grpSpPr>
          <p:grpSp>
            <p:nvGrpSpPr>
              <p:cNvPr id="188" name="Группа 66"/>
              <p:cNvGrpSpPr/>
              <p:nvPr/>
            </p:nvGrpSpPr>
            <p:grpSpPr>
              <a:xfrm>
                <a:off x="15877080" y="11377080"/>
                <a:ext cx="3485880" cy="257760"/>
                <a:chOff x="15877080" y="11377080"/>
                <a:chExt cx="3485880" cy="257760"/>
              </a:xfrm>
            </p:grpSpPr>
            <p:sp>
              <p:nvSpPr>
                <p:cNvPr id="189" name="Прямоугольник 279"/>
                <p:cNvSpPr/>
                <p:nvPr/>
              </p:nvSpPr>
              <p:spPr>
                <a:xfrm>
                  <a:off x="15877080" y="11430000"/>
                  <a:ext cx="3485880" cy="197640"/>
                </a:xfrm>
                <a:prstGeom prst="rect">
                  <a:avLst/>
                </a:prstGeom>
                <a:solidFill>
                  <a:srgbClr val="a8fda1"/>
                </a:solidFill>
                <a:ln>
                  <a:solidFill>
                    <a:srgbClr val="00b050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190" name="TextBox 280"/>
                <p:cNvSpPr/>
                <p:nvPr/>
              </p:nvSpPr>
              <p:spPr>
                <a:xfrm>
                  <a:off x="16022520" y="11377080"/>
                  <a:ext cx="32536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 нейрон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</p:grpSp>
          <p:sp>
            <p:nvSpPr>
              <p:cNvPr id="191" name="Скругленный прямоугольник 278"/>
              <p:cNvSpPr/>
              <p:nvPr/>
            </p:nvSpPr>
            <p:spPr>
              <a:xfrm>
                <a:off x="15796440" y="10404360"/>
                <a:ext cx="3641040" cy="1319400"/>
              </a:xfrm>
              <a:prstGeom prst="roundRect">
                <a:avLst>
                  <a:gd name="adj" fmla="val 9313"/>
                </a:avLst>
              </a:prstGeom>
              <a:noFill/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92" name="Прямоугольник 269"/>
              <p:cNvSpPr/>
              <p:nvPr/>
            </p:nvSpPr>
            <p:spPr>
              <a:xfrm>
                <a:off x="15877080" y="10495080"/>
                <a:ext cx="3485880" cy="191520"/>
              </a:xfrm>
              <a:prstGeom prst="rect">
                <a:avLst/>
              </a:prstGeom>
              <a:solidFill>
                <a:srgbClr val="a8fda1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93" name="Прямоугольник 270"/>
              <p:cNvSpPr/>
              <p:nvPr/>
            </p:nvSpPr>
            <p:spPr>
              <a:xfrm>
                <a:off x="15877080" y="10727280"/>
                <a:ext cx="3485880" cy="191520"/>
              </a:xfrm>
              <a:prstGeom prst="rect">
                <a:avLst/>
              </a:prstGeom>
              <a:solidFill>
                <a:srgbClr val="a8fda1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94" name="Прямоугольник 271"/>
              <p:cNvSpPr/>
              <p:nvPr/>
            </p:nvSpPr>
            <p:spPr>
              <a:xfrm>
                <a:off x="15877080" y="10964160"/>
                <a:ext cx="3485880" cy="191520"/>
              </a:xfrm>
              <a:prstGeom prst="rect">
                <a:avLst/>
              </a:prstGeom>
              <a:solidFill>
                <a:srgbClr val="a8fda1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95" name="TextBox 23"/>
              <p:cNvSpPr/>
              <p:nvPr/>
            </p:nvSpPr>
            <p:spPr>
              <a:xfrm>
                <a:off x="16038000" y="10452600"/>
                <a:ext cx="31762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2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5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0</a:t>
                </a: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0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нейронов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96" name="TextBox 24"/>
              <p:cNvSpPr/>
              <p:nvPr/>
            </p:nvSpPr>
            <p:spPr>
              <a:xfrm>
                <a:off x="16038000" y="10695240"/>
                <a:ext cx="31762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625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нейронов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97" name="TextBox 274"/>
              <p:cNvSpPr/>
              <p:nvPr/>
            </p:nvSpPr>
            <p:spPr>
              <a:xfrm>
                <a:off x="16038000" y="10916640"/>
                <a:ext cx="31762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160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нейронов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198" name="Прямоугольник 275"/>
              <p:cNvSpPr/>
              <p:nvPr/>
            </p:nvSpPr>
            <p:spPr>
              <a:xfrm>
                <a:off x="15878160" y="11196000"/>
                <a:ext cx="3485880" cy="191520"/>
              </a:xfrm>
              <a:prstGeom prst="rect">
                <a:avLst/>
              </a:prstGeom>
              <a:solidFill>
                <a:srgbClr val="a8fda1"/>
              </a:solidFill>
              <a:ln>
                <a:solidFill>
                  <a:srgbClr val="00b05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199" name="TextBox 276"/>
              <p:cNvSpPr/>
              <p:nvPr/>
            </p:nvSpPr>
            <p:spPr>
              <a:xfrm>
                <a:off x="16039440" y="11156400"/>
                <a:ext cx="31762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en-US" sz="1100" spc="-1" strike="noStrike">
                    <a:solidFill>
                      <a:srgbClr val="000000"/>
                    </a:solidFill>
                    <a:latin typeface="Times New Roman"/>
                  </a:rPr>
                  <a:t>40</a:t>
                </a: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 нейронов</a:t>
                </a:r>
                <a:endParaRPr b="0" lang="ru-RU" sz="1100" spc="-1" strike="noStrike">
                  <a:latin typeface="Arial"/>
                </a:endParaRPr>
              </a:p>
            </p:txBody>
          </p:sp>
        </p:grpSp>
        <p:grpSp>
          <p:nvGrpSpPr>
            <p:cNvPr id="200" name="Группа 89"/>
            <p:cNvGrpSpPr/>
            <p:nvPr/>
          </p:nvGrpSpPr>
          <p:grpSpPr>
            <a:xfrm>
              <a:off x="15651360" y="9631800"/>
              <a:ext cx="3975840" cy="772200"/>
              <a:chOff x="15651360" y="9631800"/>
              <a:chExt cx="3975840" cy="772200"/>
            </a:xfrm>
          </p:grpSpPr>
          <p:grpSp>
            <p:nvGrpSpPr>
              <p:cNvPr id="201" name="Группа 48"/>
              <p:cNvGrpSpPr/>
              <p:nvPr/>
            </p:nvGrpSpPr>
            <p:grpSpPr>
              <a:xfrm>
                <a:off x="15651360" y="9631800"/>
                <a:ext cx="1279080" cy="461520"/>
                <a:chOff x="15651360" y="9631800"/>
                <a:chExt cx="1279080" cy="461520"/>
              </a:xfrm>
            </p:grpSpPr>
            <p:sp>
              <p:nvSpPr>
                <p:cNvPr id="202" name="TextBox 265"/>
                <p:cNvSpPr/>
                <p:nvPr/>
              </p:nvSpPr>
              <p:spPr>
                <a:xfrm>
                  <a:off x="15651360" y="9723240"/>
                  <a:ext cx="12790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Сверточные слои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03" name="Скругленный прямоугольник 266"/>
                <p:cNvSpPr/>
                <p:nvPr/>
              </p:nvSpPr>
              <p:spPr>
                <a:xfrm>
                  <a:off x="15697800" y="9631800"/>
                  <a:ext cx="1187640" cy="461520"/>
                </a:xfrm>
                <a:prstGeom prst="roundRect">
                  <a:avLst>
                    <a:gd name="adj" fmla="val 15133"/>
                  </a:avLst>
                </a:prstGeom>
                <a:noFill/>
                <a:ln>
                  <a:solidFill>
                    <a:srgbClr val="c00000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  <p:sp>
            <p:nvSpPr>
              <p:cNvPr id="204" name="Прямая со стрелкой 258"/>
              <p:cNvSpPr/>
              <p:nvPr/>
            </p:nvSpPr>
            <p:spPr>
              <a:xfrm>
                <a:off x="16291800" y="10093680"/>
                <a:ext cx="1324800" cy="31032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c0504d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05" name="TextBox 259"/>
              <p:cNvSpPr/>
              <p:nvPr/>
            </p:nvSpPr>
            <p:spPr>
              <a:xfrm>
                <a:off x="16977240" y="9722160"/>
                <a:ext cx="12790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Сверточные слои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206" name="Скругленный прямоугольник 260"/>
              <p:cNvSpPr/>
              <p:nvPr/>
            </p:nvSpPr>
            <p:spPr>
              <a:xfrm>
                <a:off x="16977240" y="9631800"/>
                <a:ext cx="1279080" cy="461520"/>
              </a:xfrm>
              <a:prstGeom prst="roundRect">
                <a:avLst>
                  <a:gd name="adj" fmla="val 15133"/>
                </a:avLst>
              </a:prstGeom>
              <a:noFill/>
              <a:ln>
                <a:solidFill>
                  <a:srgbClr val="c0000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07" name="TextBox 261"/>
              <p:cNvSpPr/>
              <p:nvPr/>
            </p:nvSpPr>
            <p:spPr>
              <a:xfrm>
                <a:off x="18349560" y="9715680"/>
                <a:ext cx="12772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Сверточные слои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208" name="Скругленный прямоугольник 262"/>
              <p:cNvSpPr/>
              <p:nvPr/>
            </p:nvSpPr>
            <p:spPr>
              <a:xfrm>
                <a:off x="18348120" y="9631800"/>
                <a:ext cx="1279080" cy="461520"/>
              </a:xfrm>
              <a:prstGeom prst="roundRect">
                <a:avLst>
                  <a:gd name="adj" fmla="val 15133"/>
                </a:avLst>
              </a:prstGeom>
              <a:noFill/>
              <a:ln>
                <a:solidFill>
                  <a:srgbClr val="c00000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09" name="Прямая со стрелкой 263"/>
              <p:cNvSpPr/>
              <p:nvPr/>
            </p:nvSpPr>
            <p:spPr>
              <a:xfrm>
                <a:off x="17616960" y="10093680"/>
                <a:ext cx="360" cy="31032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c0504d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10" name="Прямая со стрелкой 264"/>
              <p:cNvSpPr/>
              <p:nvPr/>
            </p:nvSpPr>
            <p:spPr>
              <a:xfrm flipH="1">
                <a:off x="17616240" y="10093680"/>
                <a:ext cx="1370520" cy="31032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c0504d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grpSp>
          <p:nvGrpSpPr>
            <p:cNvPr id="211" name="Группа 90"/>
            <p:cNvGrpSpPr/>
            <p:nvPr/>
          </p:nvGrpSpPr>
          <p:grpSpPr>
            <a:xfrm>
              <a:off x="15651360" y="8929080"/>
              <a:ext cx="3980160" cy="702360"/>
              <a:chOff x="15651360" y="8929080"/>
              <a:chExt cx="3980160" cy="702360"/>
            </a:xfrm>
          </p:grpSpPr>
          <p:sp>
            <p:nvSpPr>
              <p:cNvPr id="212" name="TextBox 6"/>
              <p:cNvSpPr/>
              <p:nvPr/>
            </p:nvSpPr>
            <p:spPr>
              <a:xfrm>
                <a:off x="15651360" y="8929080"/>
                <a:ext cx="12790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Изображение №1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213" name="Прямая со стрелкой 252"/>
              <p:cNvSpPr/>
              <p:nvPr/>
            </p:nvSpPr>
            <p:spPr>
              <a:xfrm>
                <a:off x="16291080" y="9190800"/>
                <a:ext cx="720" cy="44064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000000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14" name="TextBox 253"/>
              <p:cNvSpPr/>
              <p:nvPr/>
            </p:nvSpPr>
            <p:spPr>
              <a:xfrm>
                <a:off x="16885800" y="8950320"/>
                <a:ext cx="146196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Изображение №2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215" name="Прямая со стрелкой 254"/>
              <p:cNvSpPr/>
              <p:nvPr/>
            </p:nvSpPr>
            <p:spPr>
              <a:xfrm>
                <a:off x="17616960" y="9217080"/>
                <a:ext cx="360" cy="41436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000000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216" name="TextBox 255"/>
              <p:cNvSpPr/>
              <p:nvPr/>
            </p:nvSpPr>
            <p:spPr>
              <a:xfrm>
                <a:off x="18352440" y="8938080"/>
                <a:ext cx="1279080" cy="25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0" lang="ru-RU" sz="1100" spc="-1" strike="noStrike">
                    <a:solidFill>
                      <a:srgbClr val="000000"/>
                    </a:solidFill>
                    <a:latin typeface="Times New Roman"/>
                  </a:rPr>
                  <a:t>Изображение №3</a:t>
                </a:r>
                <a:endParaRPr b="0" lang="ru-RU" sz="1100" spc="-1" strike="noStrike">
                  <a:latin typeface="Arial"/>
                </a:endParaRPr>
              </a:p>
            </p:txBody>
          </p:sp>
          <p:sp>
            <p:nvSpPr>
              <p:cNvPr id="217" name="Прямая со стрелкой 256"/>
              <p:cNvSpPr/>
              <p:nvPr/>
            </p:nvSpPr>
            <p:spPr>
              <a:xfrm flipH="1">
                <a:off x="18987120" y="9199800"/>
                <a:ext cx="3960" cy="431640"/>
              </a:xfrm>
              <a:custGeom>
                <a:avLst/>
                <a:gdLst/>
                <a:ah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000000"/>
                </a:solidFill>
                <a:round/>
                <a:tailEnd len="med" type="arrow" w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grpSp>
        <p:nvGrpSpPr>
          <p:cNvPr id="218" name="Группа 313"/>
          <p:cNvGrpSpPr/>
          <p:nvPr/>
        </p:nvGrpSpPr>
        <p:grpSpPr>
          <a:xfrm>
            <a:off x="17642160" y="13177440"/>
            <a:ext cx="2880000" cy="1511640"/>
            <a:chOff x="17642160" y="13177440"/>
            <a:chExt cx="2880000" cy="1511640"/>
          </a:xfrm>
        </p:grpSpPr>
        <p:sp>
          <p:nvSpPr>
            <p:cNvPr id="219" name="TextBox 32"/>
            <p:cNvSpPr/>
            <p:nvPr/>
          </p:nvSpPr>
          <p:spPr>
            <a:xfrm>
              <a:off x="18162360" y="13177440"/>
              <a:ext cx="1800000" cy="2577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100" spc="-1" strike="noStrike">
                  <a:solidFill>
                    <a:srgbClr val="000000"/>
                  </a:solidFill>
                  <a:latin typeface="Times New Roman"/>
                </a:rPr>
                <a:t>Блок </a:t>
              </a:r>
              <a:r>
                <a:rPr b="0" lang="en-US" sz="1100" spc="-1" strike="noStrike">
                  <a:solidFill>
                    <a:srgbClr val="000000"/>
                  </a:solidFill>
                  <a:latin typeface="Times New Roman"/>
                </a:rPr>
                <a:t>Inception</a:t>
              </a:r>
              <a:endParaRPr b="0" lang="ru-RU" sz="1100" spc="-1" strike="noStrike">
                <a:latin typeface="Arial"/>
              </a:endParaRPr>
            </a:p>
          </p:txBody>
        </p:sp>
        <p:grpSp>
          <p:nvGrpSpPr>
            <p:cNvPr id="220" name="Группа 207"/>
            <p:cNvGrpSpPr/>
            <p:nvPr/>
          </p:nvGrpSpPr>
          <p:grpSpPr>
            <a:xfrm>
              <a:off x="17642160" y="13537080"/>
              <a:ext cx="2880000" cy="1152000"/>
              <a:chOff x="17642160" y="13537080"/>
              <a:chExt cx="2880000" cy="1152000"/>
            </a:xfrm>
          </p:grpSpPr>
          <p:grpSp>
            <p:nvGrpSpPr>
              <p:cNvPr id="221" name="Группа 206"/>
              <p:cNvGrpSpPr/>
              <p:nvPr/>
            </p:nvGrpSpPr>
            <p:grpSpPr>
              <a:xfrm>
                <a:off x="17642160" y="13900320"/>
                <a:ext cx="2880000" cy="489240"/>
                <a:chOff x="17642160" y="13900320"/>
                <a:chExt cx="2880000" cy="489240"/>
              </a:xfrm>
            </p:grpSpPr>
            <p:sp>
              <p:nvSpPr>
                <p:cNvPr id="222" name="Прямоугольник 328"/>
                <p:cNvSpPr/>
                <p:nvPr/>
              </p:nvSpPr>
              <p:spPr>
                <a:xfrm>
                  <a:off x="17669880" y="14159880"/>
                  <a:ext cx="525600" cy="16956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23" name="TextBox 32"/>
                <p:cNvSpPr/>
                <p:nvPr/>
              </p:nvSpPr>
              <p:spPr>
                <a:xfrm>
                  <a:off x="17642160" y="14105880"/>
                  <a:ext cx="5914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24" name="Прямоугольник 330"/>
                <p:cNvSpPr/>
                <p:nvPr/>
              </p:nvSpPr>
              <p:spPr>
                <a:xfrm>
                  <a:off x="17669880" y="13954320"/>
                  <a:ext cx="525600" cy="16956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25" name="TextBox 32"/>
                <p:cNvSpPr/>
                <p:nvPr/>
              </p:nvSpPr>
              <p:spPr>
                <a:xfrm>
                  <a:off x="17642160" y="13900320"/>
                  <a:ext cx="5914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3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3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26" name="Прямоугольник 332"/>
                <p:cNvSpPr/>
                <p:nvPr/>
              </p:nvSpPr>
              <p:spPr>
                <a:xfrm>
                  <a:off x="18393120" y="13969440"/>
                  <a:ext cx="525600" cy="16956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27" name="TextBox 32"/>
                <p:cNvSpPr/>
                <p:nvPr/>
              </p:nvSpPr>
              <p:spPr>
                <a:xfrm>
                  <a:off x="18365400" y="13915800"/>
                  <a:ext cx="5914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5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5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28" name="Прямоугольник 334"/>
                <p:cNvSpPr/>
                <p:nvPr/>
              </p:nvSpPr>
              <p:spPr>
                <a:xfrm>
                  <a:off x="18393120" y="14162760"/>
                  <a:ext cx="525600" cy="16956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29" name="TextBox 32"/>
                <p:cNvSpPr/>
                <p:nvPr/>
              </p:nvSpPr>
              <p:spPr>
                <a:xfrm>
                  <a:off x="18365400" y="14108760"/>
                  <a:ext cx="5914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30" name="Прямоугольник 336"/>
                <p:cNvSpPr/>
                <p:nvPr/>
              </p:nvSpPr>
              <p:spPr>
                <a:xfrm>
                  <a:off x="19162080" y="13961880"/>
                  <a:ext cx="525600" cy="16956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31" name="TextBox 32"/>
                <p:cNvSpPr/>
                <p:nvPr/>
              </p:nvSpPr>
              <p:spPr>
                <a:xfrm>
                  <a:off x="19134000" y="13908240"/>
                  <a:ext cx="59148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32" name="Прямоугольник 338"/>
                <p:cNvSpPr/>
                <p:nvPr/>
              </p:nvSpPr>
              <p:spPr>
                <a:xfrm>
                  <a:off x="20046960" y="14027760"/>
                  <a:ext cx="475200" cy="15768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33" name="TextBox 32"/>
                <p:cNvSpPr/>
                <p:nvPr/>
              </p:nvSpPr>
              <p:spPr>
                <a:xfrm>
                  <a:off x="20019240" y="13973760"/>
                  <a:ext cx="50292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r>
                    <a:rPr b="0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х</a:t>
                  </a:r>
                  <a:r>
                    <a:rPr b="0" i="1" lang="ru-RU" sz="1100" spc="-1" strike="noStrike">
                      <a:solidFill>
                        <a:srgbClr val="000000"/>
                      </a:solidFill>
                      <a:latin typeface="Times New Roman"/>
                    </a:rPr>
                    <a:t>1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  <p:sp>
              <p:nvSpPr>
                <p:cNvPr id="234" name="Прямоугольник 340"/>
                <p:cNvSpPr/>
                <p:nvPr/>
              </p:nvSpPr>
              <p:spPr>
                <a:xfrm>
                  <a:off x="18984960" y="14185800"/>
                  <a:ext cx="912600" cy="144720"/>
                </a:xfrm>
                <a:prstGeom prst="rect">
                  <a:avLst/>
                </a:prstGeom>
                <a:solidFill>
                  <a:srgbClr val="fedfa0"/>
                </a:solidFill>
                <a:ln>
                  <a:solidFill>
                    <a:srgbClr val="c0504d"/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35" name="TextBox 32"/>
                <p:cNvSpPr/>
                <p:nvPr/>
              </p:nvSpPr>
              <p:spPr>
                <a:xfrm>
                  <a:off x="18956880" y="14131800"/>
                  <a:ext cx="1005840" cy="257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 algn="ctr">
                    <a:lnSpc>
                      <a:spcPct val="100000"/>
                    </a:lnSpc>
                    <a:buNone/>
                  </a:pPr>
                  <a:r>
                    <a:rPr b="0" i="1" lang="en-US" sz="1100" spc="-1" strike="noStrike">
                      <a:solidFill>
                        <a:srgbClr val="000000"/>
                      </a:solidFill>
                      <a:latin typeface="Times New Roman"/>
                    </a:rPr>
                    <a:t>MaxPool(3x3)</a:t>
                  </a:r>
                  <a:endParaRPr b="0" lang="ru-RU" sz="1100" spc="-1" strike="noStrike">
                    <a:latin typeface="Arial"/>
                  </a:endParaRPr>
                </a:p>
              </p:txBody>
            </p:sp>
          </p:grpSp>
          <p:grpSp>
            <p:nvGrpSpPr>
              <p:cNvPr id="236" name="Группа 205"/>
              <p:cNvGrpSpPr/>
              <p:nvPr/>
            </p:nvGrpSpPr>
            <p:grpSpPr>
              <a:xfrm>
                <a:off x="17933040" y="13537080"/>
                <a:ext cx="2351160" cy="1152000"/>
                <a:chOff x="17933040" y="13537080"/>
                <a:chExt cx="2351160" cy="1152000"/>
              </a:xfrm>
            </p:grpSpPr>
            <p:sp>
              <p:nvSpPr>
                <p:cNvPr id="237" name="Прямая со стрелкой 318"/>
                <p:cNvSpPr/>
                <p:nvPr/>
              </p:nvSpPr>
              <p:spPr>
                <a:xfrm flipH="1" flipV="1">
                  <a:off x="17933040" y="14329080"/>
                  <a:ext cx="1182960" cy="21564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38" name="Прямая со стрелкой 319"/>
                <p:cNvSpPr/>
                <p:nvPr/>
              </p:nvSpPr>
              <p:spPr>
                <a:xfrm flipH="1" flipV="1">
                  <a:off x="18655560" y="14331960"/>
                  <a:ext cx="459720" cy="21276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39" name="Прямая со стрелкой 320"/>
                <p:cNvSpPr/>
                <p:nvPr/>
              </p:nvSpPr>
              <p:spPr>
                <a:xfrm flipV="1">
                  <a:off x="19116360" y="14330520"/>
                  <a:ext cx="324720" cy="21456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0" name="Прямая со стрелкой 321"/>
                <p:cNvSpPr/>
                <p:nvPr/>
              </p:nvSpPr>
              <p:spPr>
                <a:xfrm flipV="1">
                  <a:off x="19116360" y="14185080"/>
                  <a:ext cx="1167840" cy="35964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1" name="Прямая соединительная линия 322"/>
                <p:cNvSpPr/>
                <p:nvPr/>
              </p:nvSpPr>
              <p:spPr>
                <a:xfrm flipV="1">
                  <a:off x="17937720" y="13753440"/>
                  <a:ext cx="1112760" cy="146880"/>
                </a:xfrm>
                <a:prstGeom prst="line">
                  <a:avLst/>
                </a:prstGeom>
                <a:ln>
                  <a:solidFill>
                    <a:srgbClr val="4f81bd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2" name="Прямая соединительная линия 323"/>
                <p:cNvSpPr/>
                <p:nvPr/>
              </p:nvSpPr>
              <p:spPr>
                <a:xfrm flipV="1">
                  <a:off x="18660960" y="13753440"/>
                  <a:ext cx="389520" cy="162000"/>
                </a:xfrm>
                <a:prstGeom prst="line">
                  <a:avLst/>
                </a:prstGeom>
                <a:ln>
                  <a:solidFill>
                    <a:srgbClr val="4f81bd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3" name="Прямая соединительная линия 324"/>
                <p:cNvSpPr/>
                <p:nvPr/>
              </p:nvSpPr>
              <p:spPr>
                <a:xfrm flipH="1" flipV="1">
                  <a:off x="19050480" y="13753440"/>
                  <a:ext cx="379440" cy="154440"/>
                </a:xfrm>
                <a:prstGeom prst="line">
                  <a:avLst/>
                </a:prstGeom>
                <a:ln>
                  <a:solidFill>
                    <a:srgbClr val="4f81bd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4" name="Прямая соединительная линия 325"/>
                <p:cNvSpPr/>
                <p:nvPr/>
              </p:nvSpPr>
              <p:spPr>
                <a:xfrm flipH="1" flipV="1">
                  <a:off x="19050480" y="13753440"/>
                  <a:ext cx="1220040" cy="220320"/>
                </a:xfrm>
                <a:prstGeom prst="line">
                  <a:avLst/>
                </a:prstGeom>
                <a:ln>
                  <a:solidFill>
                    <a:srgbClr val="4f81bd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5" name="Прямая со стрелкой 326"/>
                <p:cNvSpPr/>
                <p:nvPr/>
              </p:nvSpPr>
              <p:spPr>
                <a:xfrm flipV="1">
                  <a:off x="19050480" y="13536720"/>
                  <a:ext cx="360" cy="21564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246" name="Прямая со стрелкой 327"/>
                <p:cNvSpPr/>
                <p:nvPr/>
              </p:nvSpPr>
              <p:spPr>
                <a:xfrm flipV="1">
                  <a:off x="19116360" y="14545080"/>
                  <a:ext cx="360" cy="143640"/>
                </a:xfrm>
                <a:custGeom>
                  <a:avLst/>
                  <a:gdLst/>
                  <a:ahLst/>
                  <a:rect l="l" t="t" r="r" b="b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>
                  <a:solidFill>
                    <a:srgbClr val="4f81bd"/>
                  </a:solidFill>
                  <a:round/>
                  <a:tailEnd len="med" type="arrow" w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</p:grpSp>
        </p:grpSp>
      </p:grpSp>
      <p:sp>
        <p:nvSpPr>
          <p:cNvPr id="247" name="Прямая соединительная линия 350"/>
          <p:cNvSpPr/>
          <p:nvPr/>
        </p:nvSpPr>
        <p:spPr>
          <a:xfrm>
            <a:off x="14905800" y="12529440"/>
            <a:ext cx="360" cy="3312360"/>
          </a:xfrm>
          <a:prstGeom prst="line">
            <a:avLst/>
          </a:prstGeom>
          <a:ln w="28575">
            <a:solidFill>
              <a:srgbClr val="98b855"/>
            </a:solidFill>
            <a:prstDash val="dashDot"/>
            <a:rou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/>
        </p:style>
      </p:sp>
      <p:sp>
        <p:nvSpPr>
          <p:cNvPr id="248" name="Прямая соединительная линия 222"/>
          <p:cNvSpPr/>
          <p:nvPr/>
        </p:nvSpPr>
        <p:spPr>
          <a:xfrm>
            <a:off x="14905800" y="8856720"/>
            <a:ext cx="360" cy="3024360"/>
          </a:xfrm>
          <a:prstGeom prst="line">
            <a:avLst/>
          </a:prstGeom>
          <a:ln w="28575">
            <a:solidFill>
              <a:srgbClr val="98b855"/>
            </a:solidFill>
            <a:prstDash val="dashDot"/>
            <a:rou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/>
        </p:style>
      </p:sp>
      <p:grpSp>
        <p:nvGrpSpPr>
          <p:cNvPr id="249" name="Группа 228"/>
          <p:cNvGrpSpPr/>
          <p:nvPr/>
        </p:nvGrpSpPr>
        <p:grpSpPr>
          <a:xfrm>
            <a:off x="12430440" y="4320360"/>
            <a:ext cx="4271040" cy="3430080"/>
            <a:chOff x="12430440" y="4320360"/>
            <a:chExt cx="4271040" cy="3430080"/>
          </a:xfrm>
        </p:grpSpPr>
        <p:pic>
          <p:nvPicPr>
            <p:cNvPr id="250" name="Picture 12" descr="C:\Users\User\Pictures\IACT01-02.png"/>
            <p:cNvPicPr/>
            <p:nvPr/>
          </p:nvPicPr>
          <p:blipFill>
            <a:blip r:embed="rId7"/>
            <a:stretch/>
          </p:blipFill>
          <p:spPr>
            <a:xfrm>
              <a:off x="12430440" y="4320360"/>
              <a:ext cx="4271040" cy="3071880"/>
            </a:xfrm>
            <a:prstGeom prst="rect">
              <a:avLst/>
            </a:prstGeom>
            <a:ln w="0">
              <a:solidFill>
                <a:srgbClr val="000000"/>
              </a:solidFill>
            </a:ln>
          </p:spPr>
        </p:pic>
        <p:sp>
          <p:nvSpPr>
            <p:cNvPr id="251" name="TextBox 227"/>
            <p:cNvSpPr/>
            <p:nvPr/>
          </p:nvSpPr>
          <p:spPr>
            <a:xfrm>
              <a:off x="12453480" y="7416720"/>
              <a:ext cx="4248000" cy="33372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Телескопы </a:t>
              </a:r>
              <a:r>
                <a:rPr b="0" lang="en-US" sz="1600" spc="-1" strike="noStrike">
                  <a:solidFill>
                    <a:srgbClr val="000000"/>
                  </a:solidFill>
                  <a:latin typeface="Times New Roman"/>
                </a:rPr>
                <a:t>TAIGA-IACT</a:t>
              </a:r>
              <a:endParaRPr b="0" lang="ru-RU" sz="1600" spc="-1" strike="noStrike">
                <a:latin typeface="Arial"/>
              </a:endParaRPr>
            </a:p>
          </p:txBody>
        </p:sp>
      </p:grpSp>
      <p:pic>
        <p:nvPicPr>
          <p:cNvPr id="252" name="Picture 8" descr=""/>
          <p:cNvPicPr/>
          <p:nvPr/>
        </p:nvPicPr>
        <p:blipFill>
          <a:blip r:embed="rId8"/>
          <a:srcRect l="6450" t="4636" r="7857" b="0"/>
          <a:stretch/>
        </p:blipFill>
        <p:spPr>
          <a:xfrm>
            <a:off x="1296360" y="23330520"/>
            <a:ext cx="5123160" cy="2849760"/>
          </a:xfrm>
          <a:prstGeom prst="rect">
            <a:avLst/>
          </a:prstGeom>
          <a:ln w="9525">
            <a:noFill/>
          </a:ln>
        </p:spPr>
      </p:pic>
      <p:pic>
        <p:nvPicPr>
          <p:cNvPr id="253" name="Picture 9" descr=""/>
          <p:cNvPicPr/>
          <p:nvPr/>
        </p:nvPicPr>
        <p:blipFill>
          <a:blip r:embed="rId9"/>
          <a:stretch/>
        </p:blipFill>
        <p:spPr>
          <a:xfrm>
            <a:off x="6408720" y="23299560"/>
            <a:ext cx="4127040" cy="2858040"/>
          </a:xfrm>
          <a:prstGeom prst="rect">
            <a:avLst/>
          </a:prstGeom>
          <a:ln w="9525">
            <a:noFill/>
          </a:ln>
        </p:spPr>
      </p:pic>
      <p:pic>
        <p:nvPicPr>
          <p:cNvPr id="254" name="Picture 7" descr=""/>
          <p:cNvPicPr/>
          <p:nvPr/>
        </p:nvPicPr>
        <p:blipFill>
          <a:blip r:embed="rId10"/>
          <a:stretch/>
        </p:blipFill>
        <p:spPr>
          <a:xfrm>
            <a:off x="6672960" y="19874160"/>
            <a:ext cx="3479760" cy="2361240"/>
          </a:xfrm>
          <a:prstGeom prst="rect">
            <a:avLst/>
          </a:prstGeom>
          <a:ln w="9525">
            <a:noFill/>
          </a:ln>
        </p:spPr>
      </p:pic>
      <p:pic>
        <p:nvPicPr>
          <p:cNvPr id="255" name="Picture 4" descr=""/>
          <p:cNvPicPr/>
          <p:nvPr/>
        </p:nvPicPr>
        <p:blipFill>
          <a:blip r:embed="rId11"/>
          <a:stretch/>
        </p:blipFill>
        <p:spPr>
          <a:xfrm>
            <a:off x="11305440" y="19123920"/>
            <a:ext cx="4587120" cy="2606400"/>
          </a:xfrm>
          <a:prstGeom prst="rect">
            <a:avLst/>
          </a:prstGeom>
          <a:ln w="9525">
            <a:noFill/>
          </a:ln>
        </p:spPr>
      </p:pic>
      <p:pic>
        <p:nvPicPr>
          <p:cNvPr id="256" name="Picture 5" descr=""/>
          <p:cNvPicPr/>
          <p:nvPr/>
        </p:nvPicPr>
        <p:blipFill>
          <a:blip r:embed="rId12"/>
          <a:stretch/>
        </p:blipFill>
        <p:spPr>
          <a:xfrm>
            <a:off x="15841800" y="19226160"/>
            <a:ext cx="4457880" cy="2460600"/>
          </a:xfrm>
          <a:prstGeom prst="rect">
            <a:avLst/>
          </a:prstGeom>
          <a:ln w="9525">
            <a:noFill/>
          </a:ln>
        </p:spPr>
      </p:pic>
      <p:pic>
        <p:nvPicPr>
          <p:cNvPr id="257" name="Picture 3" descr=""/>
          <p:cNvPicPr/>
          <p:nvPr/>
        </p:nvPicPr>
        <p:blipFill>
          <a:blip r:embed="rId13"/>
          <a:stretch/>
        </p:blipFill>
        <p:spPr>
          <a:xfrm>
            <a:off x="10931760" y="23546520"/>
            <a:ext cx="4793040" cy="2484000"/>
          </a:xfrm>
          <a:prstGeom prst="rect">
            <a:avLst/>
          </a:prstGeom>
          <a:ln w="9525">
            <a:noFill/>
          </a:ln>
        </p:spPr>
      </p:pic>
      <p:pic>
        <p:nvPicPr>
          <p:cNvPr id="258" name="Picture 5" descr=""/>
          <p:cNvPicPr/>
          <p:nvPr/>
        </p:nvPicPr>
        <p:blipFill>
          <a:blip r:embed="rId14"/>
          <a:stretch/>
        </p:blipFill>
        <p:spPr>
          <a:xfrm>
            <a:off x="15697800" y="23690520"/>
            <a:ext cx="4850640" cy="2088000"/>
          </a:xfrm>
          <a:prstGeom prst="rect">
            <a:avLst/>
          </a:prstGeom>
          <a:ln w="9525">
            <a:noFill/>
          </a:ln>
        </p:spPr>
      </p:pic>
      <p:grpSp>
        <p:nvGrpSpPr>
          <p:cNvPr id="259" name="Группа 241"/>
          <p:cNvGrpSpPr/>
          <p:nvPr/>
        </p:nvGrpSpPr>
        <p:grpSpPr>
          <a:xfrm>
            <a:off x="16922160" y="4291560"/>
            <a:ext cx="3528000" cy="3486240"/>
            <a:chOff x="16922160" y="4291560"/>
            <a:chExt cx="3528000" cy="3486240"/>
          </a:xfrm>
        </p:grpSpPr>
        <p:pic>
          <p:nvPicPr>
            <p:cNvPr id="260" name="Picture 3" descr="C:\Users\User\Downloads\Figure_1-3.png"/>
            <p:cNvPicPr/>
            <p:nvPr/>
          </p:nvPicPr>
          <p:blipFill>
            <a:blip r:embed="rId15"/>
            <a:srcRect l="0" t="0" r="5774" b="0"/>
            <a:stretch/>
          </p:blipFill>
          <p:spPr>
            <a:xfrm>
              <a:off x="16922160" y="4291560"/>
              <a:ext cx="3528000" cy="2909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61" name="TextBox 240"/>
            <p:cNvSpPr/>
            <p:nvPr/>
          </p:nvSpPr>
          <p:spPr>
            <a:xfrm>
              <a:off x="16922160" y="7200720"/>
              <a:ext cx="3528000" cy="57708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1600" spc="-1" strike="noStrike">
                  <a:solidFill>
                    <a:srgbClr val="000000"/>
                  </a:solidFill>
                  <a:latin typeface="Times New Roman"/>
                </a:rPr>
                <a:t>Пример смоделированного изображения гамма-события</a:t>
              </a:r>
              <a:endParaRPr b="0" lang="ru-RU" sz="1600" spc="-1" strike="noStrike">
                <a:latin typeface="Arial"/>
              </a:endParaRPr>
            </a:p>
          </p:txBody>
        </p:sp>
      </p:grpSp>
      <p:grpSp>
        <p:nvGrpSpPr>
          <p:cNvPr id="262" name="Группа 245"/>
          <p:cNvGrpSpPr/>
          <p:nvPr/>
        </p:nvGrpSpPr>
        <p:grpSpPr>
          <a:xfrm>
            <a:off x="1352160" y="26354880"/>
            <a:ext cx="18937800" cy="2351880"/>
            <a:chOff x="1352160" y="26354880"/>
            <a:chExt cx="18937800" cy="2351880"/>
          </a:xfrm>
        </p:grpSpPr>
        <p:sp>
          <p:nvSpPr>
            <p:cNvPr id="263" name="Text Box 58"/>
            <p:cNvSpPr/>
            <p:nvPr/>
          </p:nvSpPr>
          <p:spPr>
            <a:xfrm>
              <a:off x="1352160" y="26354880"/>
              <a:ext cx="18937800" cy="5169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1" lang="ru-RU" sz="2800" spc="-1" strike="noStrike">
                  <a:solidFill>
                    <a:srgbClr val="000000"/>
                  </a:solidFill>
                  <a:latin typeface="Times New Roman"/>
                </a:rPr>
                <a:t>Заключение</a:t>
              </a:r>
              <a:endParaRPr b="0" lang="ru-RU" sz="2800" spc="-1" strike="noStrike">
                <a:latin typeface="Arial"/>
              </a:endParaRPr>
            </a:p>
          </p:txBody>
        </p:sp>
        <p:sp>
          <p:nvSpPr>
            <p:cNvPr id="264" name="Text Box 32"/>
            <p:cNvSpPr/>
            <p:nvPr/>
          </p:nvSpPr>
          <p:spPr>
            <a:xfrm>
              <a:off x="1584360" y="26786880"/>
              <a:ext cx="18433800" cy="19198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В процессе работы были рассмотрены многие методы глубокого обучения для решения задач обработки и анализа данных телескопов </a:t>
              </a:r>
              <a:r>
                <a:rPr b="0" lang="en-US" sz="2000" spc="-1" strike="noStrike">
                  <a:solidFill>
                    <a:srgbClr val="000000"/>
                  </a:solidFill>
                  <a:latin typeface="Times New Roman"/>
                </a:rPr>
                <a:t>TAIGA</a:t>
              </a: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-</a:t>
              </a:r>
              <a:r>
                <a:rPr b="0" lang="en-US" sz="2000" spc="-1" strike="noStrike">
                  <a:solidFill>
                    <a:srgbClr val="000000"/>
                  </a:solidFill>
                  <a:latin typeface="Times New Roman"/>
                </a:rPr>
                <a:t>IACT</a:t>
              </a: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.</a:t>
              </a:r>
              <a:endParaRPr b="0" lang="ru-RU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  <a:buNone/>
              </a:pP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В случае восстановления энергии первичной частицы хороший результат достигается в случае стереоскопических наблюдений. Восстановление энергетического спектра в данном случае является не хуже по сравнению с традиционным методом.</a:t>
              </a:r>
              <a:endParaRPr b="0" lang="ru-RU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  <a:buNone/>
              </a:pP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В будущем планируется провести исследование более сложных нейронных сетей и методов глубокого обучения, а также тщательное сравнение с традиционными методами селекции событий как в моно</a:t>
              </a:r>
              <a:r>
                <a:rPr b="0" lang="en-US" sz="2000" spc="-1" strike="noStrike">
                  <a:solidFill>
                    <a:srgbClr val="000000"/>
                  </a:solidFill>
                  <a:latin typeface="Times New Roman"/>
                </a:rPr>
                <a:t>-</a:t>
              </a: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, так и в стерео</a:t>
              </a:r>
              <a:r>
                <a:rPr b="0" lang="en-US" sz="2000" spc="-1" strike="noStrike">
                  <a:solidFill>
                    <a:srgbClr val="000000"/>
                  </a:solidFill>
                  <a:latin typeface="Times New Roman"/>
                </a:rPr>
                <a:t>-</a:t>
              </a:r>
              <a:r>
                <a:rPr b="0" lang="ru-RU" sz="2000" spc="-1" strike="noStrike">
                  <a:solidFill>
                    <a:srgbClr val="000000"/>
                  </a:solidFill>
                  <a:latin typeface="Times New Roman"/>
                </a:rPr>
                <a:t>режиме. В дальнейшем данный метод также будет применен к обработке экспериментальных данных.</a:t>
              </a:r>
              <a:endParaRPr b="0" lang="ru-RU" sz="2000" spc="-1" strike="noStrike">
                <a:latin typeface="Arial"/>
              </a:endParaRPr>
            </a:p>
            <a:p>
              <a:pPr algn="ctr">
                <a:lnSpc>
                  <a:spcPct val="100000"/>
                </a:lnSpc>
                <a:buNone/>
              </a:pPr>
              <a:endParaRPr b="0" lang="ru-RU" sz="2000" spc="-1" strike="noStrike">
                <a:latin typeface="Arial"/>
              </a:endParaRPr>
            </a:p>
          </p:txBody>
        </p:sp>
      </p:grpSp>
      <p:sp>
        <p:nvSpPr>
          <p:cNvPr id="265" name=""/>
          <p:cNvSpPr txBox="1"/>
          <p:nvPr/>
        </p:nvSpPr>
        <p:spPr>
          <a:xfrm>
            <a:off x="13944600" y="29718000"/>
            <a:ext cx="7016040" cy="31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Работа выполнена при финансовой поддержке РНФ, 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грант №22-21-00442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Application>LibreOffice/7.3.0.3$Linux_X86_64 LibreOffice_project/0f246aa12d0eee4a0f7adcefbf7c878fc2238db3</Application>
  <AppVersion>15.0000</AppVersion>
  <Words>787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2022-06-16T02:58:57Z</dcterms:created>
  <dc:creator>Лиза</dc:creator>
  <dc:description/>
  <dc:language>en-US</dc:language>
  <cp:lastModifiedBy>Alexander Kryukov</cp:lastModifiedBy>
  <dcterms:modified xsi:type="dcterms:W3CDTF">2022-06-23T08:57:04Z</dcterms:modified>
  <cp:revision>22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</vt:i4>
  </property>
</Properties>
</file>